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60" r:id="rId6"/>
    <p:sldId id="319" r:id="rId7"/>
    <p:sldId id="329" r:id="rId8"/>
    <p:sldId id="320" r:id="rId9"/>
    <p:sldId id="330" r:id="rId10"/>
    <p:sldId id="321" r:id="rId11"/>
    <p:sldId id="259" r:id="rId12"/>
    <p:sldId id="322" r:id="rId13"/>
    <p:sldId id="331" r:id="rId14"/>
    <p:sldId id="323" r:id="rId15"/>
    <p:sldId id="324" r:id="rId16"/>
    <p:sldId id="325" r:id="rId17"/>
    <p:sldId id="265" r:id="rId18"/>
    <p:sldId id="332" r:id="rId19"/>
    <p:sldId id="328" r:id="rId20"/>
    <p:sldId id="266" r:id="rId21"/>
    <p:sldId id="333" r:id="rId22"/>
    <p:sldId id="267" r:id="rId23"/>
    <p:sldId id="268" r:id="rId24"/>
    <p:sldId id="334" r:id="rId25"/>
    <p:sldId id="269" r:id="rId26"/>
    <p:sldId id="335" r:id="rId27"/>
    <p:sldId id="270" r:id="rId28"/>
    <p:sldId id="336" r:id="rId29"/>
    <p:sldId id="271" r:id="rId30"/>
    <p:sldId id="337" r:id="rId31"/>
    <p:sldId id="272" r:id="rId32"/>
    <p:sldId id="274" r:id="rId33"/>
    <p:sldId id="338" r:id="rId34"/>
    <p:sldId id="275" r:id="rId35"/>
    <p:sldId id="276" r:id="rId36"/>
    <p:sldId id="339" r:id="rId37"/>
    <p:sldId id="277" r:id="rId38"/>
    <p:sldId id="278" r:id="rId39"/>
    <p:sldId id="340" r:id="rId40"/>
    <p:sldId id="279" r:id="rId41"/>
    <p:sldId id="348" r:id="rId42"/>
    <p:sldId id="280" r:id="rId43"/>
    <p:sldId id="326" r:id="rId44"/>
    <p:sldId id="286" r:id="rId45"/>
    <p:sldId id="341" r:id="rId46"/>
    <p:sldId id="287" r:id="rId47"/>
    <p:sldId id="342" r:id="rId48"/>
    <p:sldId id="288" r:id="rId49"/>
    <p:sldId id="327" r:id="rId50"/>
    <p:sldId id="290" r:id="rId51"/>
    <p:sldId id="291" r:id="rId52"/>
    <p:sldId id="292" r:id="rId53"/>
    <p:sldId id="294" r:id="rId54"/>
    <p:sldId id="295" r:id="rId55"/>
    <p:sldId id="296" r:id="rId56"/>
    <p:sldId id="298" r:id="rId57"/>
    <p:sldId id="299" r:id="rId58"/>
    <p:sldId id="300" r:id="rId59"/>
    <p:sldId id="304" r:id="rId60"/>
    <p:sldId id="343" r:id="rId61"/>
    <p:sldId id="305" r:id="rId62"/>
    <p:sldId id="306" r:id="rId63"/>
    <p:sldId id="344" r:id="rId64"/>
    <p:sldId id="312" r:id="rId65"/>
    <p:sldId id="310" r:id="rId66"/>
    <p:sldId id="345" r:id="rId67"/>
    <p:sldId id="311" r:id="rId68"/>
    <p:sldId id="346" r:id="rId69"/>
    <p:sldId id="314" r:id="rId70"/>
    <p:sldId id="315" r:id="rId71"/>
    <p:sldId id="347" r:id="rId72"/>
    <p:sldId id="316" r:id="rId73"/>
    <p:sldId id="317" r:id="rId74"/>
    <p:sldId id="318"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0566" autoAdjust="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t-BR"/>
              <a:t>Clique para editar o título Mestre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t-BR"/>
              <a:t>Clique para editar o título Mestre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t-BR"/>
              <a:t>Clique para editar o título Mestre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t-BR"/>
              <a:t>Editar estilos de texto Mestre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nchorCtr="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t-BR"/>
              <a:t>Clique para editar o título Mestre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9796027F-7875-4030-9381-8BD8C4F21935}"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7"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4509A250-FF31-4206-8172-F9D3106AACB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t-BR"/>
              <a:t>Clique para editar o título Mestre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10/19/2023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3DFADE-2CE6-4C59-9720-96F45D0359D7}"/>
              </a:ext>
            </a:extLst>
          </p:cNvPr>
          <p:cNvSpPr>
            <a:spLocks noGrp="1"/>
          </p:cNvSpPr>
          <p:nvPr>
            <p:ph type="ctrTitle"/>
          </p:nvPr>
        </p:nvSpPr>
        <p:spPr/>
        <p:txBody>
          <a:bodyPr/>
          <a:lstStyle/>
          <a:p>
            <a:pPr algn="r"/>
            <a:r>
              <a:rPr lang="pt-BR" sz="4800" dirty="0">
                <a:latin typeface="Calibri Light" panose="020F0302020204030204" pitchFamily="34" charset="0"/>
                <a:cs typeface="Calibri Light" panose="020F0302020204030204" pitchFamily="34" charset="0"/>
              </a:rPr>
              <a:t>ESTUDO SEGURANÇA MEDIÚNICA  PARTE 1</a:t>
            </a:r>
          </a:p>
        </p:txBody>
      </p:sp>
      <p:sp>
        <p:nvSpPr>
          <p:cNvPr id="3" name="Subtítulo 2">
            <a:extLst>
              <a:ext uri="{FF2B5EF4-FFF2-40B4-BE49-F238E27FC236}">
                <a16:creationId xmlns:a16="http://schemas.microsoft.com/office/drawing/2014/main" id="{9D92612B-31C8-4D77-A35A-6E8784EFAB04}"/>
              </a:ext>
            </a:extLst>
          </p:cNvPr>
          <p:cNvSpPr>
            <a:spLocks noGrp="1"/>
          </p:cNvSpPr>
          <p:nvPr>
            <p:ph type="subTitle" idx="1"/>
          </p:nvPr>
        </p:nvSpPr>
        <p:spPr/>
        <p:txBody>
          <a:bodyPr/>
          <a:lstStyle/>
          <a:p>
            <a:pPr algn="r"/>
            <a:r>
              <a:rPr lang="pt-BR" dirty="0"/>
              <a:t>DO LIVRO: DIRETRIZES DE SEGURANÇA, DE DIVALDO FRANCO E RAUL TEIXEIRA</a:t>
            </a:r>
          </a:p>
        </p:txBody>
      </p:sp>
    </p:spTree>
    <p:extLst>
      <p:ext uri="{BB962C8B-B14F-4D97-AF65-F5344CB8AC3E}">
        <p14:creationId xmlns:p14="http://schemas.microsoft.com/office/powerpoint/2010/main" val="2286878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394FF4-EAAF-4543-8005-F3255C32BFD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031E482-02D1-485C-B176-EA9ABB1607E9}"/>
              </a:ext>
            </a:extLst>
          </p:cNvPr>
          <p:cNvSpPr>
            <a:spLocks noGrp="1"/>
          </p:cNvSpPr>
          <p:nvPr>
            <p:ph idx="1"/>
          </p:nvPr>
        </p:nvSpPr>
        <p:spPr/>
        <p:txBody>
          <a:bodyPr>
            <a:normAutofit fontScale="92500" lnSpcReduction="10000"/>
          </a:bodyPr>
          <a:lstStyle/>
          <a:p>
            <a:pPr algn="just"/>
            <a:r>
              <a:rPr lang="pt-BR" dirty="0"/>
              <a:t>Convém anotar que nós vivemos sob a influência que pedimos pela oração, dos sentimentos, e Deus, sendo todo bondade e amor, nos concede o que buscamos, pois somente desta maneira nos educamos. As influências ocultas são mais intensas do que imaginamos, repetimos, e é sob essa influência que iluminamos nossos corações para sempre. </a:t>
            </a:r>
          </a:p>
          <a:p>
            <a:pPr algn="just"/>
            <a:r>
              <a:rPr lang="pt-BR" dirty="0"/>
              <a:t>Isso é o amor do Criador para toda a criação. Não estamos separados de nada no mundo; tudo se encontra interligado, desde o átomo até os mundos que circulam no infinito e, ainda mais, temos Deus palpitando dentro de tudo, com a Sua mensagem viva de amor. Se queremos sentir essa presença espiritual dentro do coração, passemos a amar também, como Jesus nos ensinou, que veremos raiar no mundo interno a alegria pura, provinda da fraternidade que nos atinge, através dos raios de luz do coração de Deus.</a:t>
            </a:r>
          </a:p>
          <a:p>
            <a:endParaRPr lang="pt-BR" dirty="0"/>
          </a:p>
        </p:txBody>
      </p:sp>
    </p:spTree>
    <p:extLst>
      <p:ext uri="{BB962C8B-B14F-4D97-AF65-F5344CB8AC3E}">
        <p14:creationId xmlns:p14="http://schemas.microsoft.com/office/powerpoint/2010/main" val="178074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986858-5EEF-4F41-94F6-DD6C818D730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06AA97F-A434-430C-A44A-2209B2684FCD}"/>
              </a:ext>
            </a:extLst>
          </p:cNvPr>
          <p:cNvSpPr>
            <a:spLocks noGrp="1"/>
          </p:cNvSpPr>
          <p:nvPr>
            <p:ph idx="1"/>
          </p:nvPr>
        </p:nvSpPr>
        <p:spPr/>
        <p:txBody>
          <a:bodyPr>
            <a:normAutofit lnSpcReduction="10000"/>
          </a:bodyPr>
          <a:lstStyle/>
          <a:p>
            <a:pPr algn="just"/>
            <a:r>
              <a:rPr lang="pt-BR" b="1" dirty="0"/>
              <a:t>Por que meios se pode neutralizar a influência dos maus Espíritos?</a:t>
            </a:r>
          </a:p>
          <a:p>
            <a:pPr marL="0" indent="0" algn="just">
              <a:buNone/>
            </a:pPr>
            <a:endParaRPr lang="pt-BR" b="1" dirty="0"/>
          </a:p>
          <a:p>
            <a:pPr algn="just"/>
            <a:r>
              <a:rPr lang="pt-BR" b="1" dirty="0"/>
              <a:t>- </a:t>
            </a:r>
            <a:r>
              <a:rPr lang="pt-BR" dirty="0"/>
              <a:t>Fazendo o bem e colocando toda a nossa confiança em Deus</a:t>
            </a:r>
            <a:r>
              <a:rPr lang="pt-BR" b="1" dirty="0"/>
              <a:t>, </a:t>
            </a:r>
            <a:r>
              <a:rPr lang="pt-BR" dirty="0"/>
              <a:t>repelis a influência dos Espíritos inferiores e destruís o império que eles querem tomar sobre vós. Evitai escutar as sugestões dos Espíritos que suscitam em vós os maus pensamentos, sopram a discórdia entre vós e excitam todas as más paixões. Desconfiai, sobretudo, daqueles que exaltam vosso orgulho porque vos tomam por vossas fraquezas. Eis porque Jesus nos faz dizer na oração dominical: “Senhor! Não nos deixeis sucumbir à tentação, mas livrai-nos do mal.”</a:t>
            </a:r>
          </a:p>
          <a:p>
            <a:pPr marL="0" indent="0" algn="just">
              <a:buNone/>
            </a:pPr>
            <a:r>
              <a:rPr lang="pt-BR" dirty="0"/>
              <a:t>    (Pergunta 469 de O Livro dos Espíritos, do cap. 9 – Intervenção dos espíritos no mundo corporal).</a:t>
            </a:r>
          </a:p>
        </p:txBody>
      </p:sp>
    </p:spTree>
    <p:extLst>
      <p:ext uri="{BB962C8B-B14F-4D97-AF65-F5344CB8AC3E}">
        <p14:creationId xmlns:p14="http://schemas.microsoft.com/office/powerpoint/2010/main" val="2890904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F318D6-CEAC-4153-A8A0-7344ED2DCCDD}"/>
              </a:ext>
            </a:extLst>
          </p:cNvPr>
          <p:cNvSpPr>
            <a:spLocks noGrp="1"/>
          </p:cNvSpPr>
          <p:nvPr>
            <p:ph type="title"/>
          </p:nvPr>
        </p:nvSpPr>
        <p:spPr/>
        <p:txBody>
          <a:bodyPr/>
          <a:lstStyle/>
          <a:p>
            <a:pPr algn="ctr"/>
            <a:r>
              <a:rPr lang="pt-BR" dirty="0"/>
              <a:t>FILOSOFIA ESPÍRITA – QUESTÃO 469 COMENTADA</a:t>
            </a:r>
          </a:p>
        </p:txBody>
      </p:sp>
      <p:sp>
        <p:nvSpPr>
          <p:cNvPr id="3" name="Espaço Reservado para Conteúdo 2">
            <a:extLst>
              <a:ext uri="{FF2B5EF4-FFF2-40B4-BE49-F238E27FC236}">
                <a16:creationId xmlns:a16="http://schemas.microsoft.com/office/drawing/2014/main" id="{54BC2E9D-D905-4A88-AB13-30192D8A2BE6}"/>
              </a:ext>
            </a:extLst>
          </p:cNvPr>
          <p:cNvSpPr>
            <a:spLocks noGrp="1"/>
          </p:cNvSpPr>
          <p:nvPr>
            <p:ph idx="1"/>
          </p:nvPr>
        </p:nvSpPr>
        <p:spPr>
          <a:xfrm>
            <a:off x="1103312" y="2052918"/>
            <a:ext cx="8946541" cy="4443132"/>
          </a:xfrm>
        </p:spPr>
        <p:txBody>
          <a:bodyPr>
            <a:normAutofit fontScale="25000" lnSpcReduction="20000"/>
          </a:bodyPr>
          <a:lstStyle/>
          <a:p>
            <a:pPr algn="just"/>
            <a:r>
              <a:rPr lang="pt-BR" sz="8000" b="1" dirty="0"/>
              <a:t>CAPÍTULO 10 - </a:t>
            </a:r>
            <a:r>
              <a:rPr lang="pt-BR" sz="8000" dirty="0"/>
              <a:t>0469/LE - </a:t>
            </a:r>
            <a:r>
              <a:rPr lang="pt-BR" sz="8000" b="1" dirty="0"/>
              <a:t>NEUTRALIZAR</a:t>
            </a:r>
            <a:endParaRPr lang="pt-BR" sz="8000" dirty="0"/>
          </a:p>
          <a:p>
            <a:pPr marL="0" indent="0" algn="just">
              <a:buNone/>
            </a:pPr>
            <a:r>
              <a:rPr lang="pt-BR" sz="8000" dirty="0"/>
              <a:t> </a:t>
            </a:r>
          </a:p>
          <a:p>
            <a:pPr marL="0" indent="0" algn="just">
              <a:lnSpc>
                <a:spcPct val="120000"/>
              </a:lnSpc>
              <a:buNone/>
            </a:pPr>
            <a:r>
              <a:rPr lang="pt-BR" sz="8000" u="sng" dirty="0"/>
              <a:t>O modo pelo qual podemos neutralizar a influência dos Espíritos ignorantes é, certamente, fazendo o bem.</a:t>
            </a:r>
            <a:r>
              <a:rPr lang="pt-BR" sz="8000" dirty="0"/>
              <a:t> O bem é força poderosa contra o mal, é o antídoto da influência do mal.</a:t>
            </a:r>
          </a:p>
          <a:p>
            <a:pPr marL="0" indent="0" algn="just">
              <a:lnSpc>
                <a:spcPct val="120000"/>
              </a:lnSpc>
              <a:buNone/>
            </a:pPr>
            <a:r>
              <a:rPr lang="pt-BR" sz="8000" dirty="0"/>
              <a:t>O Espírito, em certa fase na sua vida, fica propenso às más radiações, por encontrar dentro de si paixões inferiores acesas, e como o semelhante atrai os semelhantes, Espíritos equivocados dele se aproximam. Mesmo que o sugestionado esteja se esforçando para se desligar das inferioridades, ele ainda é afetado pelos resquícios que tem das paixões inferiores. A pureza espiritual é demorada para ser adquirida; podemos gastar várias reencarnações a fim de conhecermos a verdade e ela nos tomar livres.</a:t>
            </a:r>
          </a:p>
          <a:p>
            <a:pPr marL="0" indent="0">
              <a:buNone/>
            </a:pPr>
            <a:br>
              <a:rPr lang="pt-BR" dirty="0"/>
            </a:br>
            <a:endParaRPr lang="pt-BR" dirty="0"/>
          </a:p>
        </p:txBody>
      </p:sp>
    </p:spTree>
    <p:extLst>
      <p:ext uri="{BB962C8B-B14F-4D97-AF65-F5344CB8AC3E}">
        <p14:creationId xmlns:p14="http://schemas.microsoft.com/office/powerpoint/2010/main" val="2778913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01E79D-EA9C-44F8-97CD-A7F5C42FC08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7697700-297A-4212-A517-4C78A6FC33AA}"/>
              </a:ext>
            </a:extLst>
          </p:cNvPr>
          <p:cNvSpPr>
            <a:spLocks noGrp="1"/>
          </p:cNvSpPr>
          <p:nvPr>
            <p:ph idx="1"/>
          </p:nvPr>
        </p:nvSpPr>
        <p:spPr/>
        <p:txBody>
          <a:bodyPr/>
          <a:lstStyle/>
          <a:p>
            <a:pPr algn="just"/>
            <a:r>
              <a:rPr lang="pt-BR" dirty="0"/>
              <a:t>Devemos, também, confiar em Deus, Chave-Mestra para o isolamento dos Espíritos inimigos, no entanto, não podemos confiar em Deus envolvidos no mal. Somente o bem neutraliza o mal, somente o amor neutraliza o ódio, somente o perdão neutraliza a violência.</a:t>
            </a:r>
          </a:p>
          <a:p>
            <a:pPr algn="just"/>
            <a:r>
              <a:rPr lang="pt-BR" dirty="0"/>
              <a:t>Se pretendemos ajudar os ignorantes, não nos afastemos deles. A vida ensina como nos aproximar dos que esqueceram o amor. Todas as soluções de todos os problemas se encontram dentro deles. Nós, quando começamos a fazer o bem e a pensar no amor, no perdão e na fraternidade, achamos que já estamos livres das sugestões do mal que os inimigos espirituais nos inspiram. </a:t>
            </a:r>
          </a:p>
          <a:p>
            <a:pPr algn="just"/>
            <a:endParaRPr lang="pt-BR" dirty="0"/>
          </a:p>
          <a:p>
            <a:endParaRPr lang="pt-BR" dirty="0"/>
          </a:p>
        </p:txBody>
      </p:sp>
    </p:spTree>
    <p:extLst>
      <p:ext uri="{BB962C8B-B14F-4D97-AF65-F5344CB8AC3E}">
        <p14:creationId xmlns:p14="http://schemas.microsoft.com/office/powerpoint/2010/main" val="27260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D7F712-FF32-4F2F-B051-6B19113F6B0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B1F9C56-1199-4ADC-908A-9F9AAA449B93}"/>
              </a:ext>
            </a:extLst>
          </p:cNvPr>
          <p:cNvSpPr>
            <a:spLocks noGrp="1"/>
          </p:cNvSpPr>
          <p:nvPr>
            <p:ph idx="1"/>
          </p:nvPr>
        </p:nvSpPr>
        <p:spPr>
          <a:xfrm>
            <a:off x="1103312" y="2052919"/>
            <a:ext cx="8946541" cy="4662206"/>
          </a:xfrm>
        </p:spPr>
        <p:txBody>
          <a:bodyPr>
            <a:noAutofit/>
          </a:bodyPr>
          <a:lstStyle/>
          <a:p>
            <a:pPr algn="just">
              <a:lnSpc>
                <a:spcPct val="120000"/>
              </a:lnSpc>
            </a:pPr>
            <a:r>
              <a:rPr lang="pt-BR" dirty="0"/>
              <a:t>Enganamo-nos, pois, </a:t>
            </a:r>
            <a:r>
              <a:rPr lang="pt-BR" u="sng" dirty="0"/>
              <a:t>só quando passamos a viver o bem ininterruptamente é que não deixamos lugar para os pensamentos inferiores entrarem em nossa casa mental. Se somente vivemos o bem por doze horas do dia, as outras doze estarão sujeitas ao mal, assim, pode-se avaliar o quanto poderemos estar sendo influenciados pelas sombras.</a:t>
            </a:r>
          </a:p>
          <a:p>
            <a:pPr algn="just"/>
            <a:r>
              <a:rPr lang="pt-BR" dirty="0"/>
              <a:t>No entanto, foi-nos dada a razão, para que possamos discernir uma coisa da outra. Temos, ainda, os livros na santificação do amor, para que possamos sentir os meios de nos livrar do mal. Foram designados, também, companheiros espiritualizados para nos ajudarem nos momentos de fraqueza. Deus ajuda Seus filhos por todos os meios possíveis, com o fim de despertar as criaturas, desligando-as das correntes da ignorância.</a:t>
            </a:r>
          </a:p>
          <a:p>
            <a:br>
              <a:rPr lang="pt-BR" dirty="0"/>
            </a:br>
            <a:endParaRPr lang="pt-BR" dirty="0"/>
          </a:p>
        </p:txBody>
      </p:sp>
    </p:spTree>
    <p:extLst>
      <p:ext uri="{BB962C8B-B14F-4D97-AF65-F5344CB8AC3E}">
        <p14:creationId xmlns:p14="http://schemas.microsoft.com/office/powerpoint/2010/main" val="3165712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DBDFC-8B2D-449C-8975-4574D8CED69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7F2D48F-FE5C-432E-9D28-15414B254FE6}"/>
              </a:ext>
            </a:extLst>
          </p:cNvPr>
          <p:cNvSpPr>
            <a:spLocks noGrp="1"/>
          </p:cNvSpPr>
          <p:nvPr>
            <p:ph idx="1"/>
          </p:nvPr>
        </p:nvSpPr>
        <p:spPr>
          <a:xfrm>
            <a:off x="875201" y="1986243"/>
            <a:ext cx="8946541" cy="4805082"/>
          </a:xfrm>
        </p:spPr>
        <p:txBody>
          <a:bodyPr>
            <a:noAutofit/>
          </a:bodyPr>
          <a:lstStyle/>
          <a:p>
            <a:pPr algn="just"/>
            <a:r>
              <a:rPr lang="pt-BR" dirty="0"/>
              <a:t>Embora já tenhamos falado, tornamos a dizer que entre os pensamentos há certos intervalos, onde agem os Espíritos inferiores, com suas sugestões inconvenientes mas, se analisarmos os pensamentos, encontraremos os que vêm de fora. Se nós mesmos emitirmos pensamentos indignos, evitemos dar-lhes continuidade, para que não nos façam joguetes de ilusões. Criemos uma carapaça em tomo de nós mesmos com a prática das virtudes ensinadas por Jesus, de modo que nos resguardemos das investidas das trevas.</a:t>
            </a:r>
          </a:p>
          <a:p>
            <a:pPr algn="just"/>
            <a:r>
              <a:rPr lang="pt-BR" dirty="0"/>
              <a:t>Acendamos a nossa luz, que ela queima a borrasca das ideias inadequadas ao bem. Não deixemos que o mal nos dirija. Se sentirmos dificuldades em viver no bem, em amar a todas as criaturas, em gostar da fraternidade, peçamos ajuda aos que nos são superiores, que as bênçãos de Deus não faltarão aos de boa vontade.</a:t>
            </a:r>
          </a:p>
          <a:p>
            <a:pPr marL="0" indent="0" algn="just">
              <a:buNone/>
            </a:pPr>
            <a:endParaRPr lang="pt-BR" sz="1600" dirty="0"/>
          </a:p>
        </p:txBody>
      </p:sp>
    </p:spTree>
    <p:extLst>
      <p:ext uri="{BB962C8B-B14F-4D97-AF65-F5344CB8AC3E}">
        <p14:creationId xmlns:p14="http://schemas.microsoft.com/office/powerpoint/2010/main" val="4037475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DD28A5-D7AE-43A2-90CB-1B4A74ABF63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45A2EFC-9558-4675-89D9-89FEDAF82E4C}"/>
              </a:ext>
            </a:extLst>
          </p:cNvPr>
          <p:cNvSpPr>
            <a:spLocks noGrp="1"/>
          </p:cNvSpPr>
          <p:nvPr>
            <p:ph idx="1"/>
          </p:nvPr>
        </p:nvSpPr>
        <p:spPr/>
        <p:txBody>
          <a:bodyPr>
            <a:normAutofit/>
          </a:bodyPr>
          <a:lstStyle/>
          <a:p>
            <a:pPr algn="just"/>
            <a:r>
              <a:rPr lang="pt-BR" u="sng" dirty="0"/>
              <a:t>Ao deitar, o homem não deve esquecer a oração e ao se levantar, deve fazer o mesmo.</a:t>
            </a:r>
            <a:r>
              <a:rPr lang="pt-BR" dirty="0"/>
              <a:t> Ela é força poderosa para ajudar na neutralização das investidas das sombras em nossos caminhos. Temos o conhecimento e devemos saber como convém aplicá-lo, porque a sabedoria pode nos ajudar muito a encontrar a paz, pela conquista do amor.</a:t>
            </a:r>
          </a:p>
          <a:p>
            <a:pPr algn="just"/>
            <a:r>
              <a:rPr lang="pt-BR" dirty="0"/>
              <a:t>Se os pensamentos que surgirem em nossa mente nos sopram a discórdia, livremo-nos deles, porque, vindo de dentro ou de fora, nos impulsiona para o sofrimento. </a:t>
            </a:r>
          </a:p>
          <a:p>
            <a:pPr algn="just"/>
            <a:r>
              <a:rPr lang="pt-BR" dirty="0"/>
              <a:t>Procuremos Jesus em todas as situações de vida, que Ele é amor em Deus e pode nos socorrer, com a vida na amplitude da paz.</a:t>
            </a:r>
          </a:p>
          <a:p>
            <a:pPr marL="0" indent="0">
              <a:buNone/>
            </a:pPr>
            <a:endParaRPr lang="pt-BR" dirty="0"/>
          </a:p>
        </p:txBody>
      </p:sp>
    </p:spTree>
    <p:extLst>
      <p:ext uri="{BB962C8B-B14F-4D97-AF65-F5344CB8AC3E}">
        <p14:creationId xmlns:p14="http://schemas.microsoft.com/office/powerpoint/2010/main" val="2040555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809B68-0D06-41E5-AACB-3F874B5D9182}"/>
              </a:ext>
            </a:extLst>
          </p:cNvPr>
          <p:cNvSpPr>
            <a:spLocks noGrp="1"/>
          </p:cNvSpPr>
          <p:nvPr>
            <p:ph type="title"/>
          </p:nvPr>
        </p:nvSpPr>
        <p:spPr/>
        <p:txBody>
          <a:bodyPr/>
          <a:lstStyle/>
          <a:p>
            <a:pPr algn="ctr"/>
            <a:r>
              <a:rPr lang="pt-BR" sz="4800" dirty="0">
                <a:latin typeface="Calibri Light" panose="020F0302020204030204" pitchFamily="34" charset="0"/>
                <a:cs typeface="Calibri Light" panose="020F0302020204030204" pitchFamily="34" charset="0"/>
              </a:rPr>
              <a:t>DIRETRIZES DE SEGURANÇA - </a:t>
            </a:r>
            <a:br>
              <a:rPr lang="pt-BR" sz="4800" dirty="0">
                <a:latin typeface="Calibri Light" panose="020F0302020204030204" pitchFamily="34" charset="0"/>
                <a:cs typeface="Calibri Light" panose="020F0302020204030204" pitchFamily="34" charset="0"/>
              </a:rPr>
            </a:br>
            <a:r>
              <a:rPr lang="pt-BR" sz="4800" dirty="0">
                <a:latin typeface="Calibri Light" panose="020F0302020204030204" pitchFamily="34" charset="0"/>
                <a:cs typeface="Calibri Light" panose="020F0302020204030204" pitchFamily="34" charset="0"/>
              </a:rPr>
              <a:t>MÉDIUNS</a:t>
            </a:r>
          </a:p>
        </p:txBody>
      </p:sp>
      <p:sp>
        <p:nvSpPr>
          <p:cNvPr id="3" name="Espaço Reservado para Conteúdo 2">
            <a:extLst>
              <a:ext uri="{FF2B5EF4-FFF2-40B4-BE49-F238E27FC236}">
                <a16:creationId xmlns:a16="http://schemas.microsoft.com/office/drawing/2014/main" id="{3133A904-B649-4949-B66C-DBF14B7826C8}"/>
              </a:ext>
            </a:extLst>
          </p:cNvPr>
          <p:cNvSpPr>
            <a:spLocks noGrp="1"/>
          </p:cNvSpPr>
          <p:nvPr>
            <p:ph idx="1"/>
          </p:nvPr>
        </p:nvSpPr>
        <p:spPr>
          <a:xfrm>
            <a:off x="1103312" y="2052918"/>
            <a:ext cx="8946541" cy="4805082"/>
          </a:xfrm>
        </p:spPr>
        <p:txBody>
          <a:bodyPr>
            <a:normAutofit/>
          </a:bodyPr>
          <a:lstStyle/>
          <a:p>
            <a:pPr algn="just"/>
            <a:r>
              <a:rPr lang="pt-BR" b="1" dirty="0"/>
              <a:t>1. Qual a finalidade da mediunidade na Terra? </a:t>
            </a:r>
          </a:p>
          <a:p>
            <a:pPr marL="0" indent="0" algn="just">
              <a:buNone/>
            </a:pPr>
            <a:endParaRPr lang="pt-BR" dirty="0"/>
          </a:p>
          <a:p>
            <a:pPr algn="just"/>
            <a:r>
              <a:rPr lang="pt-BR" i="1" dirty="0"/>
              <a:t>Divaldo – </a:t>
            </a:r>
            <a:r>
              <a:rPr lang="pt-BR" dirty="0"/>
              <a:t>A mediunidade é, antes de tudo, uma oportunidade de servir, bênção de Deus, que faculta manter o contato com a vida espiritual. Graças ao intercâmbio, podemos ter aqui, não apenas a certeza da sobrevivência da vida após a morte, mas também o equilíbrio para resgatarmos com proficiência os débitos adquiridos nas encarnações anteriores. </a:t>
            </a:r>
          </a:p>
          <a:p>
            <a:pPr algn="just"/>
            <a:r>
              <a:rPr lang="pt-BR" dirty="0"/>
              <a:t>É graças à mediunidade que o homem tem a antevisão do seu futuro espiritual e, ao mesmo tempo, o relato daqueles que o precederam na viagem de volta à </a:t>
            </a:r>
            <a:r>
              <a:rPr lang="pt-BR" dirty="0" err="1"/>
              <a:t>erraticidade</a:t>
            </a:r>
            <a:r>
              <a:rPr lang="pt-BR" dirty="0"/>
              <a:t>, trazendo-lhe informes de segurança, diretrizes de equilíbrio e a oportunidade de refazer o caminho pelas lições que ele absorve do contato mantido com os desencarnados. </a:t>
            </a:r>
          </a:p>
        </p:txBody>
      </p:sp>
    </p:spTree>
    <p:extLst>
      <p:ext uri="{BB962C8B-B14F-4D97-AF65-F5344CB8AC3E}">
        <p14:creationId xmlns:p14="http://schemas.microsoft.com/office/powerpoint/2010/main" val="1446996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C8DEF-6756-4AF2-82BE-20C07D3F818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E0D0DC8-2846-477B-94C9-0F1E8107F86C}"/>
              </a:ext>
            </a:extLst>
          </p:cNvPr>
          <p:cNvSpPr>
            <a:spLocks noGrp="1"/>
          </p:cNvSpPr>
          <p:nvPr>
            <p:ph idx="1"/>
          </p:nvPr>
        </p:nvSpPr>
        <p:spPr/>
        <p:txBody>
          <a:bodyPr/>
          <a:lstStyle/>
          <a:p>
            <a:pPr algn="just"/>
            <a:r>
              <a:rPr lang="pt-BR" dirty="0"/>
              <a:t>Assim, a mediunidade tem uma finalidade de alta importância, porque é graças a ela que o homem se conscientiza das suas responsabilidades de Espírito imortal. </a:t>
            </a:r>
          </a:p>
          <a:p>
            <a:pPr algn="just"/>
            <a:r>
              <a:rPr lang="pt-BR" dirty="0"/>
              <a:t>Conforme afirmava o Apóstolo Paulo, se não houvesse a ressurreição do Cristo, para nos trazer a certeza da vida espiritual, de nada valeria a mensagem que Ele nos deu. </a:t>
            </a:r>
          </a:p>
          <a:p>
            <a:pPr algn="just"/>
            <a:endParaRPr lang="pt-BR" dirty="0"/>
          </a:p>
        </p:txBody>
      </p:sp>
    </p:spTree>
    <p:extLst>
      <p:ext uri="{BB962C8B-B14F-4D97-AF65-F5344CB8AC3E}">
        <p14:creationId xmlns:p14="http://schemas.microsoft.com/office/powerpoint/2010/main" val="3170284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4C161D-8444-47AC-A55F-CD9D278F34C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146F118-D46A-44FB-AC76-9B75E146F66D}"/>
              </a:ext>
            </a:extLst>
          </p:cNvPr>
          <p:cNvSpPr>
            <a:spLocks noGrp="1"/>
          </p:cNvSpPr>
          <p:nvPr>
            <p:ph idx="1"/>
          </p:nvPr>
        </p:nvSpPr>
        <p:spPr/>
        <p:txBody>
          <a:bodyPr/>
          <a:lstStyle/>
          <a:p>
            <a:pPr algn="just"/>
            <a:r>
              <a:rPr lang="pt-BR" dirty="0"/>
              <a:t>A mediunidade é uma porta de misericórdia que os céus nos abrem, é uma lavoura que o Senhor nos oferta para que possamos trabalhar, é um terreno esperando a sementeira que deve passar pelas nossas mãos. Os Espíritos diretores dos trabalhos na Terra, sob a égide de Jesus, empenham-se na reencarnação de centenas de médiuns, de todos os valores, de modo que eles possam ressarcir seus compromissos com a vida, usando suas faculdades em favor da harmonia espiritual de seus corações.</a:t>
            </a:r>
          </a:p>
          <a:p>
            <a:pPr marL="0" indent="0" algn="just">
              <a:buNone/>
            </a:pPr>
            <a:endParaRPr lang="pt-BR" dirty="0"/>
          </a:p>
          <a:p>
            <a:pPr marL="0" indent="0" algn="just">
              <a:buNone/>
            </a:pPr>
            <a:r>
              <a:rPr lang="pt-BR" dirty="0"/>
              <a:t>(Do livro Segurança Mediúnica, de João Nunes Maia, pelo espírito </a:t>
            </a:r>
            <a:r>
              <a:rPr lang="pt-BR" dirty="0" err="1"/>
              <a:t>Miramez</a:t>
            </a:r>
            <a:r>
              <a:rPr lang="pt-BR" dirty="0"/>
              <a:t>, cap. O Médium Fracassado.)</a:t>
            </a:r>
          </a:p>
        </p:txBody>
      </p:sp>
    </p:spTree>
    <p:extLst>
      <p:ext uri="{BB962C8B-B14F-4D97-AF65-F5344CB8AC3E}">
        <p14:creationId xmlns:p14="http://schemas.microsoft.com/office/powerpoint/2010/main" val="2025737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826792-7CC2-4E8E-ADAB-E9DBBECA50F9}"/>
              </a:ext>
            </a:extLst>
          </p:cNvPr>
          <p:cNvSpPr>
            <a:spLocks noGrp="1"/>
          </p:cNvSpPr>
          <p:nvPr>
            <p:ph type="title"/>
          </p:nvPr>
        </p:nvSpPr>
        <p:spPr>
          <a:xfrm>
            <a:off x="600075" y="452717"/>
            <a:ext cx="9450759" cy="1600201"/>
          </a:xfrm>
        </p:spPr>
        <p:txBody>
          <a:bodyPr/>
          <a:lstStyle/>
          <a:p>
            <a:pPr algn="ctr"/>
            <a:r>
              <a:rPr lang="pt-BR" sz="3600" dirty="0"/>
              <a:t>I</a:t>
            </a:r>
            <a:r>
              <a:rPr lang="pt-BR" sz="3200" dirty="0"/>
              <a:t>NFLUÊNCIA OCULTA DOS ESPÍRITOS SOBRE OS NOSSOS PENSAMENTOS E SOBRE NOSSAS AÇÕES</a:t>
            </a:r>
          </a:p>
        </p:txBody>
      </p:sp>
      <p:sp>
        <p:nvSpPr>
          <p:cNvPr id="3" name="Espaço Reservado para Conteúdo 2">
            <a:extLst>
              <a:ext uri="{FF2B5EF4-FFF2-40B4-BE49-F238E27FC236}">
                <a16:creationId xmlns:a16="http://schemas.microsoft.com/office/drawing/2014/main" id="{1ADA1E66-2644-4C45-8620-B9AF78EA1AA1}"/>
              </a:ext>
            </a:extLst>
          </p:cNvPr>
          <p:cNvSpPr>
            <a:spLocks noGrp="1"/>
          </p:cNvSpPr>
          <p:nvPr>
            <p:ph idx="1"/>
          </p:nvPr>
        </p:nvSpPr>
        <p:spPr>
          <a:xfrm>
            <a:off x="1103312" y="2052918"/>
            <a:ext cx="8946541" cy="5062257"/>
          </a:xfrm>
        </p:spPr>
        <p:txBody>
          <a:bodyPr>
            <a:normAutofit lnSpcReduction="10000"/>
          </a:bodyPr>
          <a:lstStyle/>
          <a:p>
            <a:pPr algn="just"/>
            <a:r>
              <a:rPr lang="pt-BR" b="1" dirty="0"/>
              <a:t>Os espíritos influem sobre os nossos pensamentos e as nossas ações?</a:t>
            </a:r>
          </a:p>
          <a:p>
            <a:pPr marL="0" indent="0" algn="just">
              <a:buNone/>
            </a:pPr>
            <a:endParaRPr lang="pt-BR" b="1" dirty="0"/>
          </a:p>
          <a:p>
            <a:pPr algn="just"/>
            <a:r>
              <a:rPr lang="pt-BR" dirty="0"/>
              <a:t>- A esse respeito sua influência é maior do que credes porque, </a:t>
            </a:r>
            <a:r>
              <a:rPr lang="pt-BR" b="1" u="sng" dirty="0"/>
              <a:t>frequentemente, são eles que vos dirigem.</a:t>
            </a:r>
          </a:p>
          <a:p>
            <a:pPr marL="0" indent="0" algn="just">
              <a:buNone/>
            </a:pPr>
            <a:r>
              <a:rPr lang="pt-BR" dirty="0"/>
              <a:t>    (Pergunta 459 de O Livro dos Espíritos, do cap. 9 – Intervenção dos             espíritos no mundo corporal).</a:t>
            </a:r>
          </a:p>
          <a:p>
            <a:pPr algn="just"/>
            <a:r>
              <a:rPr lang="pt-BR" b="1" dirty="0"/>
              <a:t>Os espíritos veem tudo o que nós fazemos?</a:t>
            </a:r>
          </a:p>
          <a:p>
            <a:pPr algn="just"/>
            <a:r>
              <a:rPr lang="pt-BR" dirty="0"/>
              <a:t>- Podem vê-lo, visto que vos rodeiam incessantemente. Todavia, cada um não vê senão as coisas sobre às quais dirige sua atenção, porque com aqueles que lhes são indiferentes, eles não se preocupam.</a:t>
            </a:r>
          </a:p>
          <a:p>
            <a:pPr marL="0" indent="0" algn="just">
              <a:buNone/>
            </a:pPr>
            <a:r>
              <a:rPr lang="pt-BR" dirty="0"/>
              <a:t>    (Pergunta 456 de O Livro dos Espíritos, do cap. 9 – Intervenção dos  espíritos no mundo corporal).</a:t>
            </a:r>
          </a:p>
          <a:p>
            <a:pPr algn="just"/>
            <a:endParaRPr lang="pt-BR" dirty="0"/>
          </a:p>
        </p:txBody>
      </p:sp>
    </p:spTree>
    <p:extLst>
      <p:ext uri="{BB962C8B-B14F-4D97-AF65-F5344CB8AC3E}">
        <p14:creationId xmlns:p14="http://schemas.microsoft.com/office/powerpoint/2010/main" val="3235065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606310-18D5-4975-8CE0-A5D8FF82DCB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6EF3F7F-49B1-440D-B142-9BF4D2DAF2A7}"/>
              </a:ext>
            </a:extLst>
          </p:cNvPr>
          <p:cNvSpPr>
            <a:spLocks noGrp="1"/>
          </p:cNvSpPr>
          <p:nvPr>
            <p:ph idx="1"/>
          </p:nvPr>
        </p:nvSpPr>
        <p:spPr>
          <a:xfrm>
            <a:off x="1103312" y="2052918"/>
            <a:ext cx="8946541" cy="4519332"/>
          </a:xfrm>
        </p:spPr>
        <p:txBody>
          <a:bodyPr>
            <a:normAutofit lnSpcReduction="10000"/>
          </a:bodyPr>
          <a:lstStyle/>
          <a:p>
            <a:pPr algn="just"/>
            <a:r>
              <a:rPr lang="pt-BR" b="1" dirty="0"/>
              <a:t>21. Quais são os requisitos necessários aos médiuns que militam na tarefa mediúnica? </a:t>
            </a:r>
          </a:p>
          <a:p>
            <a:pPr marL="0" indent="0" algn="just">
              <a:buNone/>
            </a:pPr>
            <a:endParaRPr lang="pt-BR" dirty="0"/>
          </a:p>
          <a:p>
            <a:pPr algn="just"/>
            <a:r>
              <a:rPr lang="pt-BR" i="1" dirty="0"/>
              <a:t>Raul – </a:t>
            </a:r>
            <a:r>
              <a:rPr lang="pt-BR" dirty="0"/>
              <a:t>Percebendo que a mediunidade é uma faculdade mental, ela independe de o indivíduo ser nobre ou devasso. Sendo a mediunidade essa luz do espírito que se projeta através da carne, admitiremos também poder encontrá-la representando a treva do espírito que escorre através do </a:t>
            </a:r>
            <a:r>
              <a:rPr lang="pt-BR" i="1" dirty="0"/>
              <a:t>soma (corpo da alma).</a:t>
            </a:r>
            <a:r>
              <a:rPr lang="pt-BR" dirty="0"/>
              <a:t> E exatamente por isso, percebemos que o médium deverá ajustar-se, quando deseje servir com o Cristo. Atrelado às forças do bem, ajustar-se-á ao esforço de vivenciar as lições evangélicas, renovando, gradativamente, os panoramas da própria existência, domando as inclinações infelizes, inferiores, elevando o padrão mental para que sua mentalização se dirija para o sentido nobre, fazendo-o cada vez mais vibrátil nas mãos das Entidades felizes. </a:t>
            </a:r>
            <a:endParaRPr lang="pt-BR" b="1" u="sng" dirty="0"/>
          </a:p>
        </p:txBody>
      </p:sp>
    </p:spTree>
    <p:extLst>
      <p:ext uri="{BB962C8B-B14F-4D97-AF65-F5344CB8AC3E}">
        <p14:creationId xmlns:p14="http://schemas.microsoft.com/office/powerpoint/2010/main" val="867329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2B099-59CB-4962-9E97-EE665F67406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FBB8FF-880F-4B30-9927-3557D1560FEC}"/>
              </a:ext>
            </a:extLst>
          </p:cNvPr>
          <p:cNvSpPr>
            <a:spLocks noGrp="1"/>
          </p:cNvSpPr>
          <p:nvPr>
            <p:ph idx="1"/>
          </p:nvPr>
        </p:nvSpPr>
        <p:spPr/>
        <p:txBody>
          <a:bodyPr/>
          <a:lstStyle/>
          <a:p>
            <a:pPr marL="0" indent="0" algn="just">
              <a:buNone/>
            </a:pPr>
            <a:endParaRPr lang="pt-BR" dirty="0"/>
          </a:p>
          <a:p>
            <a:pPr algn="just"/>
            <a:r>
              <a:rPr lang="pt-BR" dirty="0"/>
              <a:t>Logo, </a:t>
            </a:r>
            <a:r>
              <a:rPr lang="pt-BR" b="1" dirty="0"/>
              <a:t>os requisitos para o exercício da mediunidade no enfoque espírita serão o exercício da humildade, da humildade que não se converte em subserviência, mas que é a atitude de reconhecimento da grandeza da vida em face da nossa pequenez pessoal; o espírito de estudo, de apercebimento continuado das leis que nos regem, que nos governam. </a:t>
            </a:r>
          </a:p>
        </p:txBody>
      </p:sp>
    </p:spTree>
    <p:extLst>
      <p:ext uri="{BB962C8B-B14F-4D97-AF65-F5344CB8AC3E}">
        <p14:creationId xmlns:p14="http://schemas.microsoft.com/office/powerpoint/2010/main" val="2320453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113E02-9ACE-472E-9343-182D55CE1CF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2C35203-EFC7-4AEE-A21D-88400C5D64CC}"/>
              </a:ext>
            </a:extLst>
          </p:cNvPr>
          <p:cNvSpPr>
            <a:spLocks noGrp="1"/>
          </p:cNvSpPr>
          <p:nvPr>
            <p:ph idx="1"/>
          </p:nvPr>
        </p:nvSpPr>
        <p:spPr>
          <a:xfrm>
            <a:off x="1103312" y="2052918"/>
            <a:ext cx="8946541" cy="4586007"/>
          </a:xfrm>
        </p:spPr>
        <p:txBody>
          <a:bodyPr>
            <a:normAutofit fontScale="92500" lnSpcReduction="10000"/>
          </a:bodyPr>
          <a:lstStyle/>
          <a:p>
            <a:pPr algn="just"/>
            <a:r>
              <a:rPr lang="pt-BR" dirty="0"/>
              <a:t>O médium espírita deverá estar sempre voltado para aumentar o seu patrimônio de conhecimento das coisas, dando-nos conta de que o Espírito da Verdade nos disse ser necessário o amor que assiste, que guarda, que renuncia, que serve, e, ao mesmo tempo, a instrução que de maneira alguma representará apenas o diploma acadêmico, mas que é esse engrandecimento do caráter, da inteligência, esse amadurecimento que, muitas vezes, o diploma não confere.  </a:t>
            </a:r>
          </a:p>
          <a:p>
            <a:pPr algn="just"/>
            <a:r>
              <a:rPr lang="pt-BR" dirty="0"/>
              <a:t>Exatamente aí o médium deverá ater-se ao estudo, ao trabalho, à abnegação ao semelhante, e nesse esforço estará logrando também subir a ladeira para conquistar a humildade. </a:t>
            </a:r>
          </a:p>
          <a:p>
            <a:pPr algn="just"/>
            <a:r>
              <a:rPr lang="pt-BR" dirty="0"/>
              <a:t>Numa colocação feita pelo espírito Albino Teixeira, através de Chico Xavier, no livro </a:t>
            </a:r>
            <a:r>
              <a:rPr lang="pt-BR" i="1" dirty="0"/>
              <a:t>Paz e Renovação</a:t>
            </a:r>
            <a:r>
              <a:rPr lang="pt-BR" dirty="0"/>
              <a:t>,</a:t>
            </a:r>
            <a:r>
              <a:rPr lang="pt-BR" b="1" dirty="0"/>
              <a:t> </a:t>
            </a:r>
            <a:r>
              <a:rPr lang="pt-BR" dirty="0"/>
              <a:t>diz ele que o </a:t>
            </a:r>
            <a:r>
              <a:rPr lang="pt-BR" b="1" dirty="0"/>
              <a:t>melhor médium para o mundo espiritual não é o que seja portador de múltiplas faculdades, mas é aquele que esteja sempre disposto a aprender e sempre pronto a servir. </a:t>
            </a:r>
          </a:p>
        </p:txBody>
      </p:sp>
    </p:spTree>
    <p:extLst>
      <p:ext uri="{BB962C8B-B14F-4D97-AF65-F5344CB8AC3E}">
        <p14:creationId xmlns:p14="http://schemas.microsoft.com/office/powerpoint/2010/main" val="1594305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6945B5-71D9-4FE0-98F7-FF5CC5B0475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E3BAAF7-2B2D-4327-BF06-1E7341BFC4DB}"/>
              </a:ext>
            </a:extLst>
          </p:cNvPr>
          <p:cNvSpPr>
            <a:spLocks noGrp="1"/>
          </p:cNvSpPr>
          <p:nvPr>
            <p:ph idx="1"/>
          </p:nvPr>
        </p:nvSpPr>
        <p:spPr/>
        <p:txBody>
          <a:bodyPr>
            <a:normAutofit/>
          </a:bodyPr>
          <a:lstStyle/>
          <a:p>
            <a:pPr algn="just"/>
            <a:r>
              <a:rPr lang="pt-BR" b="1" dirty="0"/>
              <a:t>26. Que deve fazer o médium quando influenciado por entidades da reunião, no trabalho, no lar? Quais as causas dessas influências?</a:t>
            </a:r>
          </a:p>
          <a:p>
            <a:pPr marL="0" indent="0" algn="just">
              <a:buNone/>
            </a:pPr>
            <a:r>
              <a:rPr lang="pt-BR" b="1" dirty="0"/>
              <a:t> </a:t>
            </a:r>
            <a:endParaRPr lang="pt-BR" dirty="0"/>
          </a:p>
          <a:p>
            <a:pPr algn="just"/>
            <a:r>
              <a:rPr lang="pt-BR" i="1" dirty="0"/>
              <a:t>Divaldo – </a:t>
            </a:r>
            <a:r>
              <a:rPr lang="pt-BR" dirty="0"/>
              <a:t>No capítulo 23º de </a:t>
            </a:r>
            <a:r>
              <a:rPr lang="pt-BR" i="1" dirty="0"/>
              <a:t>O Livro dos Médiuns</a:t>
            </a:r>
            <a:r>
              <a:rPr lang="pt-BR" dirty="0"/>
              <a:t>, Da Obsessão, o Codificador reporta-se à </a:t>
            </a:r>
            <a:r>
              <a:rPr lang="pt-BR" dirty="0" err="1"/>
              <a:t>invigilância</a:t>
            </a:r>
            <a:r>
              <a:rPr lang="pt-BR" dirty="0"/>
              <a:t> das criaturas. É natural que o indivíduo seja médium onde quer que se encontre. A mediunidade não é uma faculdade que só funcione nas reuniões especializadas. Onde quer que se encontre o indivíduo, aí estão os seus problemas. </a:t>
            </a:r>
          </a:p>
        </p:txBody>
      </p:sp>
    </p:spTree>
    <p:extLst>
      <p:ext uri="{BB962C8B-B14F-4D97-AF65-F5344CB8AC3E}">
        <p14:creationId xmlns:p14="http://schemas.microsoft.com/office/powerpoint/2010/main" val="3680819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B522-E75F-417D-BE1B-7199D64AA5B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9F9C959-11F6-4F4E-993D-06DC283D7647}"/>
              </a:ext>
            </a:extLst>
          </p:cNvPr>
          <p:cNvSpPr>
            <a:spLocks noGrp="1"/>
          </p:cNvSpPr>
          <p:nvPr>
            <p:ph idx="1"/>
          </p:nvPr>
        </p:nvSpPr>
        <p:spPr/>
        <p:txBody>
          <a:bodyPr>
            <a:normAutofit fontScale="92500" lnSpcReduction="20000"/>
          </a:bodyPr>
          <a:lstStyle/>
          <a:p>
            <a:pPr marL="0" indent="0" algn="just">
              <a:buNone/>
            </a:pPr>
            <a:endParaRPr lang="pt-BR" u="sng" dirty="0"/>
          </a:p>
          <a:p>
            <a:pPr algn="just"/>
            <a:r>
              <a:rPr lang="pt-BR" sz="2200" dirty="0"/>
              <a:t>É perfeitamente compreensível que não apenas na oficina de trabalho, mas também na rua, na vida social, ele experimente a presença dos espíritos; não somente presenças positivas, como também perniciosas, entidades infelizes, espíritos levianos, ou aqueles que se comprazem em perturbar e aturdir. Cumpre ao médium manter o equilíbrio que lhe é proposto pela </a:t>
            </a:r>
            <a:r>
              <a:rPr lang="pt-BR" sz="2200" u="sng" dirty="0"/>
              <a:t>educação mediúnica.</a:t>
            </a:r>
          </a:p>
          <a:p>
            <a:pPr marL="0" indent="0" algn="just">
              <a:buNone/>
            </a:pPr>
            <a:endParaRPr lang="pt-BR" sz="2200" u="sng" dirty="0"/>
          </a:p>
          <a:p>
            <a:pPr algn="just"/>
            <a:r>
              <a:rPr lang="pt-BR" sz="2200" dirty="0"/>
              <a:t>Mediante a educação mediúnica pode-se evitar a interferência desses espíritos perturbadores em nossa vida de relação normal, para que não venhamos a cair na obsessão simples, que é o primeiro passo para a subjugação – etapa terminal de um processo de três fases (obsessão simples, fascinação e subjugação). </a:t>
            </a:r>
          </a:p>
          <a:p>
            <a:pPr algn="just"/>
            <a:endParaRPr lang="pt-BR" dirty="0"/>
          </a:p>
        </p:txBody>
      </p:sp>
    </p:spTree>
    <p:extLst>
      <p:ext uri="{BB962C8B-B14F-4D97-AF65-F5344CB8AC3E}">
        <p14:creationId xmlns:p14="http://schemas.microsoft.com/office/powerpoint/2010/main" val="1910371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F90055-0137-42E2-A126-3F82B6ACBA7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816F96E-DC1E-4A11-8BAD-39E4F93E32DE}"/>
              </a:ext>
            </a:extLst>
          </p:cNvPr>
          <p:cNvSpPr>
            <a:spLocks noGrp="1"/>
          </p:cNvSpPr>
          <p:nvPr>
            <p:ph idx="1"/>
          </p:nvPr>
        </p:nvSpPr>
        <p:spPr>
          <a:xfrm>
            <a:off x="1103312" y="2052918"/>
            <a:ext cx="8946541" cy="4805082"/>
          </a:xfrm>
        </p:spPr>
        <p:txBody>
          <a:bodyPr>
            <a:normAutofit/>
          </a:bodyPr>
          <a:lstStyle/>
          <a:p>
            <a:pPr algn="just"/>
            <a:r>
              <a:rPr lang="pt-BR" b="1" dirty="0"/>
              <a:t>Quando estivermos em lugar não apropriado ao exercício da mediunidade ou à exteriorização do fenômeno, disciplinemo-nos, oremos, volvamos a nossa mente para ideias otimistas, agradáveis, porque mudando o nosso clichê mental, transferimo-nos de atividade espiritual.</a:t>
            </a:r>
            <a:r>
              <a:rPr lang="pt-BR" dirty="0"/>
              <a:t> </a:t>
            </a:r>
          </a:p>
          <a:p>
            <a:pPr algn="just"/>
            <a:r>
              <a:rPr lang="pt-BR" dirty="0"/>
              <a:t>É necessário que os médiuns estejam vigilantes, porque é muito comum, graças àquele atavismo (herança de caracteres passados) a que já nos reportamos, a pessoa se caracterizar como médium por meio de pantomimas (manifestações exteriores). </a:t>
            </a:r>
          </a:p>
        </p:txBody>
      </p:sp>
    </p:spTree>
    <p:extLst>
      <p:ext uri="{BB962C8B-B14F-4D97-AF65-F5344CB8AC3E}">
        <p14:creationId xmlns:p14="http://schemas.microsoft.com/office/powerpoint/2010/main" val="3164677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3CF125-D30C-4978-AA81-9F93BB0D290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6417E8E-F702-495D-8A2F-14F89CB79D38}"/>
              </a:ext>
            </a:extLst>
          </p:cNvPr>
          <p:cNvSpPr>
            <a:spLocks noGrp="1"/>
          </p:cNvSpPr>
          <p:nvPr>
            <p:ph idx="1"/>
          </p:nvPr>
        </p:nvSpPr>
        <p:spPr/>
        <p:txBody>
          <a:bodyPr/>
          <a:lstStyle/>
          <a:p>
            <a:pPr algn="just"/>
            <a:r>
              <a:rPr lang="pt-BR" dirty="0"/>
              <a:t>Como querendo provar ser médium, a pessoa insensata faz caretas, toma choques, caracterizando-se com patologias nervosas. A mediunidade não tem nada a ver com essas extravagâncias muito ao gosto dos exibicionistas. O mesmo acontece com pessoas que, quando escrevem com a mão, também escrevem com a boca, retorcendo-se, virando-se. Não tem nada a ver uma coisa com outra. A pessoa para escrever assume uma postura correta, que aprendeu na escola. </a:t>
            </a:r>
          </a:p>
          <a:p>
            <a:pPr algn="just"/>
            <a:r>
              <a:rPr lang="pt-BR" dirty="0"/>
              <a:t>De forma análoga, o médium deve também aprender a escrever e a “incorporar” sem esses transtornos nervosos. No exercício da mediunidade é preciso educar a postura do médium, para que ele seja intermediário equilibrado, não dando ensejo a distonias na área mediúnica. </a:t>
            </a:r>
          </a:p>
          <a:p>
            <a:endParaRPr lang="pt-BR" dirty="0"/>
          </a:p>
        </p:txBody>
      </p:sp>
    </p:spTree>
    <p:extLst>
      <p:ext uri="{BB962C8B-B14F-4D97-AF65-F5344CB8AC3E}">
        <p14:creationId xmlns:p14="http://schemas.microsoft.com/office/powerpoint/2010/main" val="137307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0C8ABD-EC13-49F6-8D91-05E4928C5A6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3300AC4-8994-4047-A5D6-7064DD533760}"/>
              </a:ext>
            </a:extLst>
          </p:cNvPr>
          <p:cNvSpPr>
            <a:spLocks noGrp="1"/>
          </p:cNvSpPr>
          <p:nvPr>
            <p:ph idx="1"/>
          </p:nvPr>
        </p:nvSpPr>
        <p:spPr>
          <a:xfrm>
            <a:off x="1103312" y="2052918"/>
            <a:ext cx="8946541" cy="4805082"/>
          </a:xfrm>
        </p:spPr>
        <p:txBody>
          <a:bodyPr>
            <a:normAutofit/>
          </a:bodyPr>
          <a:lstStyle/>
          <a:p>
            <a:pPr algn="just"/>
            <a:r>
              <a:rPr lang="pt-BR" b="1" dirty="0"/>
              <a:t>27. É possível ao médium distinguir as alterações psíquicas e orgânicas que lhe são próprias das que estão procedendo dos espíritos desencarnados? </a:t>
            </a:r>
          </a:p>
          <a:p>
            <a:pPr marL="0" indent="0" algn="just">
              <a:buNone/>
            </a:pPr>
            <a:endParaRPr lang="pt-BR" dirty="0"/>
          </a:p>
          <a:p>
            <a:pPr algn="just"/>
            <a:r>
              <a:rPr lang="pt-BR" i="1" dirty="0"/>
              <a:t>Divaldo – </a:t>
            </a:r>
            <a:r>
              <a:rPr lang="pt-BR" u="sng" dirty="0"/>
              <a:t>Um dos comportamentos iniciais do médium deve ser o de estudar-se. Daí ser necessário estudar a mediunidade.</a:t>
            </a:r>
            <a:r>
              <a:rPr lang="pt-BR" dirty="0"/>
              <a:t> Eu, por exemplo, quando comecei o exercício da mediunidade, ia a uma festa e assimilava de tal forma o psiquismo do ambiente, que me tornava a pessoa mais contente dali. Se ia a um casamento eu ficava mais feliz que o noivo. Se ia a um enterro ficava mais choroso que a viúva, porque me contaminava psiquicamente, e ficava muito difícil saber como era a minha personalidade. Pois, de acordo com o local, havia como que um mimetismo, isto é, eu assimilava o efeito do ambiente. </a:t>
            </a:r>
          </a:p>
        </p:txBody>
      </p:sp>
    </p:spTree>
    <p:extLst>
      <p:ext uri="{BB962C8B-B14F-4D97-AF65-F5344CB8AC3E}">
        <p14:creationId xmlns:p14="http://schemas.microsoft.com/office/powerpoint/2010/main" val="1271046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5860EF-33DC-4FCE-AF89-28180E3A81F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C473439-AC04-4549-B8B9-2E4D73735CF7}"/>
              </a:ext>
            </a:extLst>
          </p:cNvPr>
          <p:cNvSpPr>
            <a:spLocks noGrp="1"/>
          </p:cNvSpPr>
          <p:nvPr>
            <p:ph idx="1"/>
          </p:nvPr>
        </p:nvSpPr>
        <p:spPr/>
        <p:txBody>
          <a:bodyPr/>
          <a:lstStyle/>
          <a:p>
            <a:pPr algn="just"/>
            <a:r>
              <a:rPr lang="pt-BR" dirty="0"/>
              <a:t>Lentamente, estudando a minha personalidade, as minhas dificuldades e comportamentos, logrei traçar o meu perfil pessoal, e estabelecer uma conduta medial para que aqueles que vivem comigo saibam como eu sou, e daí possam avaliar os meus estados mediúnicos. </a:t>
            </a:r>
          </a:p>
          <a:p>
            <a:pPr algn="just"/>
            <a:r>
              <a:rPr lang="pt-BR" dirty="0"/>
              <a:t>De início, o médium terá algumas dificuldades, porque o fenômeno produz uma interposição de personalidades estranhas à sua própria personalidade. Somando-se velhas dificuldades à sensibilidade mediúnica, o sensitivo passa a ter muito aguçadas as reminiscências das vidas pretéritas, não o caráter da consciência, mas o somatório das experiências. </a:t>
            </a:r>
          </a:p>
          <a:p>
            <a:endParaRPr lang="pt-BR" dirty="0"/>
          </a:p>
        </p:txBody>
      </p:sp>
    </p:spTree>
    <p:extLst>
      <p:ext uri="{BB962C8B-B14F-4D97-AF65-F5344CB8AC3E}">
        <p14:creationId xmlns:p14="http://schemas.microsoft.com/office/powerpoint/2010/main" val="218678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BC21AE-A7F6-4557-BB24-3A0173F5087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8477468-8020-4BAF-88D0-F992EE698D8E}"/>
              </a:ext>
            </a:extLst>
          </p:cNvPr>
          <p:cNvSpPr>
            <a:spLocks noGrp="1"/>
          </p:cNvSpPr>
          <p:nvPr>
            <p:ph idx="1"/>
          </p:nvPr>
        </p:nvSpPr>
        <p:spPr/>
        <p:txBody>
          <a:bodyPr>
            <a:normAutofit/>
          </a:bodyPr>
          <a:lstStyle/>
          <a:p>
            <a:pPr algn="just"/>
            <a:r>
              <a:rPr lang="pt-BR" dirty="0"/>
              <a:t>Recordo-me que, em determinada época da minha vida, terminada uma palestra ou reunião mediúnica, eu tinha uma necessidade imperiosa de caminhar. Caminhar até a exaustão física. Naquele período claro-escuro da mediunidade, sem saber exatamente como encontrar a paz, os espíritos me receitaram trabalho físico, para que, cansado, fosse obrigado ao repouso físico, porque tinha dificuldades de dormir. A vida física era-me muito ativa e, mesmo quando o corpo caía no colapso, a mente continuava excitada, e eu me levantava no dia seguinte pior do que havia deitado. Então, às vezes, eu preferia não deitar. </a:t>
            </a:r>
          </a:p>
        </p:txBody>
      </p:sp>
    </p:spTree>
    <p:extLst>
      <p:ext uri="{BB962C8B-B14F-4D97-AF65-F5344CB8AC3E}">
        <p14:creationId xmlns:p14="http://schemas.microsoft.com/office/powerpoint/2010/main" val="169539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85FF1F-9FBB-49BB-8BA7-78429F8225BF}"/>
              </a:ext>
            </a:extLst>
          </p:cNvPr>
          <p:cNvSpPr>
            <a:spLocks noGrp="1"/>
          </p:cNvSpPr>
          <p:nvPr>
            <p:ph type="title"/>
          </p:nvPr>
        </p:nvSpPr>
        <p:spPr/>
        <p:txBody>
          <a:bodyPr/>
          <a:lstStyle/>
          <a:p>
            <a:pPr algn="ctr"/>
            <a:r>
              <a:rPr lang="pt-BR" dirty="0"/>
              <a:t>CENSO ESPIRITUAL</a:t>
            </a:r>
          </a:p>
        </p:txBody>
      </p:sp>
      <p:sp>
        <p:nvSpPr>
          <p:cNvPr id="3" name="Espaço Reservado para Conteúdo 2">
            <a:extLst>
              <a:ext uri="{FF2B5EF4-FFF2-40B4-BE49-F238E27FC236}">
                <a16:creationId xmlns:a16="http://schemas.microsoft.com/office/drawing/2014/main" id="{C5F15654-B55C-4BCC-AB82-E0249E40DB3A}"/>
              </a:ext>
            </a:extLst>
          </p:cNvPr>
          <p:cNvSpPr>
            <a:spLocks noGrp="1"/>
          </p:cNvSpPr>
          <p:nvPr>
            <p:ph idx="1"/>
          </p:nvPr>
        </p:nvSpPr>
        <p:spPr/>
        <p:txBody>
          <a:bodyPr/>
          <a:lstStyle/>
          <a:p>
            <a:pPr algn="just"/>
            <a:r>
              <a:rPr lang="pt-BR" dirty="0"/>
              <a:t>A média de espíritos desencarnados é de aproximadamente 6 para 1 encarnado, conforme censos atualizados da vida astral. De, aproximadamente, 7,7 bilhões de reencarnados pulamos para 42 bilhões fora da matéria, em variados planos vibratórios. Não há um consenso sobre esse assunto. Existem informações próximas. Em nosso entendimento, atualmente, a população total de espíritos que realizam sua estadia na Terra gira em torno de 30 a 40 bilhões. Essa variação se dá em função do exílio planetário e do início do período de regeneração, com a aproximação  de espíritos de outros orbes que passam a ajudar o nosso planeta nesses movimentos. </a:t>
            </a:r>
            <a:r>
              <a:rPr lang="pt-BR" u="sng" dirty="0"/>
              <a:t>(Ler o caso do supermercado).</a:t>
            </a:r>
          </a:p>
          <a:p>
            <a:pPr marL="0" indent="0" algn="just">
              <a:buNone/>
            </a:pPr>
            <a:r>
              <a:rPr lang="pt-BR" dirty="0"/>
              <a:t>     (Livro Mediunidade, a cura da ferida da fragilidade, de Wanderley Oliveira, pelo espírito </a:t>
            </a:r>
            <a:r>
              <a:rPr lang="pt-BR" dirty="0" err="1"/>
              <a:t>Ermance</a:t>
            </a:r>
            <a:r>
              <a:rPr lang="pt-BR" dirty="0"/>
              <a:t> </a:t>
            </a:r>
            <a:r>
              <a:rPr lang="pt-BR" dirty="0" err="1"/>
              <a:t>Dufaux</a:t>
            </a:r>
            <a:r>
              <a:rPr lang="pt-BR" dirty="0"/>
              <a:t>, cap. 7).</a:t>
            </a:r>
          </a:p>
        </p:txBody>
      </p:sp>
    </p:spTree>
    <p:extLst>
      <p:ext uri="{BB962C8B-B14F-4D97-AF65-F5344CB8AC3E}">
        <p14:creationId xmlns:p14="http://schemas.microsoft.com/office/powerpoint/2010/main" val="7623131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7FC631-FAA9-4A98-BBFA-2C1863D2B1E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DABFA39-B389-48ED-83EE-B110F9684FB3}"/>
              </a:ext>
            </a:extLst>
          </p:cNvPr>
          <p:cNvSpPr>
            <a:spLocks noGrp="1"/>
          </p:cNvSpPr>
          <p:nvPr>
            <p:ph idx="1"/>
          </p:nvPr>
        </p:nvSpPr>
        <p:spPr/>
        <p:txBody>
          <a:bodyPr/>
          <a:lstStyle/>
          <a:p>
            <a:pPr algn="just"/>
            <a:r>
              <a:rPr lang="pt-BR" dirty="0"/>
              <a:t>Com o tempo fui formando meu perfil de comportamento, de personalidade, aprendendo a assumir a responsabilidade dos insucessos e a transferir para os Mentores os resultados das ações positivas que são sempre de Deus, enquanto os erros são sempre nossos. Estaremos sempre em sintonia com espíritos de comportamento idêntico ao nosso. Daí, o médium vai medindo as suas reações, suas mágoas, ciúmes, invejas, e irá identificando as reações positivas, a beleza, o desejo de servir. Por fim, aprende a selecionar quando é ele e quando são os espíritos que estão agindo por seu intermédio. </a:t>
            </a:r>
          </a:p>
          <a:p>
            <a:endParaRPr lang="pt-BR" dirty="0"/>
          </a:p>
        </p:txBody>
      </p:sp>
    </p:spTree>
    <p:extLst>
      <p:ext uri="{BB962C8B-B14F-4D97-AF65-F5344CB8AC3E}">
        <p14:creationId xmlns:p14="http://schemas.microsoft.com/office/powerpoint/2010/main" val="2160182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EA766E-30A1-495E-BD5E-03100269C418}"/>
              </a:ext>
            </a:extLst>
          </p:cNvPr>
          <p:cNvSpPr>
            <a:spLocks noGrp="1"/>
          </p:cNvSpPr>
          <p:nvPr>
            <p:ph type="title"/>
          </p:nvPr>
        </p:nvSpPr>
        <p:spPr/>
        <p:txBody>
          <a:bodyPr/>
          <a:lstStyle/>
          <a:p>
            <a:pPr algn="ctr"/>
            <a:r>
              <a:rPr lang="pt-BR" dirty="0"/>
              <a:t>MÉDIUNS CURADORES</a:t>
            </a:r>
          </a:p>
        </p:txBody>
      </p:sp>
      <p:sp>
        <p:nvSpPr>
          <p:cNvPr id="3" name="Espaço Reservado para Conteúdo 2">
            <a:extLst>
              <a:ext uri="{FF2B5EF4-FFF2-40B4-BE49-F238E27FC236}">
                <a16:creationId xmlns:a16="http://schemas.microsoft.com/office/drawing/2014/main" id="{74FD7629-74BF-4AA3-8397-AE9B4AC538F9}"/>
              </a:ext>
            </a:extLst>
          </p:cNvPr>
          <p:cNvSpPr>
            <a:spLocks noGrp="1"/>
          </p:cNvSpPr>
          <p:nvPr>
            <p:ph idx="1"/>
          </p:nvPr>
        </p:nvSpPr>
        <p:spPr>
          <a:xfrm>
            <a:off x="1103312" y="2052918"/>
            <a:ext cx="8946541" cy="4738407"/>
          </a:xfrm>
        </p:spPr>
        <p:txBody>
          <a:bodyPr>
            <a:normAutofit lnSpcReduction="10000"/>
          </a:bodyPr>
          <a:lstStyle/>
          <a:p>
            <a:pPr algn="just"/>
            <a:r>
              <a:rPr lang="pt-BR" b="1" dirty="0"/>
              <a:t>35. Qual a finalidade de médiuns curadores ? </a:t>
            </a:r>
          </a:p>
          <a:p>
            <a:pPr marL="0" indent="0" algn="just">
              <a:buNone/>
            </a:pPr>
            <a:endParaRPr lang="pt-BR" dirty="0"/>
          </a:p>
          <a:p>
            <a:pPr algn="just"/>
            <a:r>
              <a:rPr lang="pt-BR" i="1" dirty="0"/>
              <a:t>Divaldo – </a:t>
            </a:r>
            <a:r>
              <a:rPr lang="pt-BR" dirty="0"/>
              <a:t>A prática do bem, do auxílio aos doentes. O Apóstolo Paulo já dizia: “Uns falam línguas estrangeiras, outros profetizam, outros impõem as mãos...” </a:t>
            </a:r>
          </a:p>
          <a:p>
            <a:pPr algn="just"/>
            <a:r>
              <a:rPr lang="pt-BR" dirty="0"/>
              <a:t>Como o Espiritismo é o Consolador, a mediunidade, sendo o campo, a porta por meio da qual os Espíritos Superiores semeiam e agem, a faculdade curadora é o veículo da Misericórdia para atender a quem padece, despertando-o para as realidades da Vida Maior, a Vida Verdadeira. Após a recuperação da saúde, o paciente já não tem o direito de manter dúvidas nem suposições negativas ante a realidade do que experimentou. </a:t>
            </a:r>
            <a:r>
              <a:rPr lang="pt-BR" b="1" dirty="0"/>
              <a:t>O médium curador é o intermediário para o chamamento aos que sofrem, para que mudem a direção do pensamento e do comportamento, integrando-se na esfera do bem. </a:t>
            </a:r>
          </a:p>
        </p:txBody>
      </p:sp>
    </p:spTree>
    <p:extLst>
      <p:ext uri="{BB962C8B-B14F-4D97-AF65-F5344CB8AC3E}">
        <p14:creationId xmlns:p14="http://schemas.microsoft.com/office/powerpoint/2010/main" val="2876370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3F6947-03B2-46A6-B1BC-2A84A667EC9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251C261-311C-4687-996C-15EEABA9039F}"/>
              </a:ext>
            </a:extLst>
          </p:cNvPr>
          <p:cNvSpPr>
            <a:spLocks noGrp="1"/>
          </p:cNvSpPr>
          <p:nvPr>
            <p:ph idx="1"/>
          </p:nvPr>
        </p:nvSpPr>
        <p:spPr>
          <a:xfrm>
            <a:off x="1103312" y="2052918"/>
            <a:ext cx="8946541" cy="4805082"/>
          </a:xfrm>
        </p:spPr>
        <p:txBody>
          <a:bodyPr>
            <a:normAutofit lnSpcReduction="10000"/>
          </a:bodyPr>
          <a:lstStyle/>
          <a:p>
            <a:pPr algn="just"/>
            <a:r>
              <a:rPr lang="pt-BR" b="1" dirty="0"/>
              <a:t>37. Quais os cuidados que se deve tomar para que o médium curador não se apresente como um curandeiro e não esteja enquadrado no Código Penal, pela prática ilegal da medicina? </a:t>
            </a:r>
          </a:p>
          <a:p>
            <a:pPr marL="0" indent="0" algn="just">
              <a:buNone/>
            </a:pPr>
            <a:endParaRPr lang="pt-BR" dirty="0"/>
          </a:p>
          <a:p>
            <a:pPr algn="just"/>
            <a:r>
              <a:rPr lang="pt-BR" i="1" dirty="0"/>
              <a:t>Divaldo – </a:t>
            </a:r>
            <a:r>
              <a:rPr lang="pt-BR" u="sng" dirty="0"/>
              <a:t>Primeiro, que ele estude a Doutrina Espírita, porque todo e qualquer médium que ignora o Espiritismo é alguém que caminha em perigo.</a:t>
            </a:r>
            <a:r>
              <a:rPr lang="pt-BR" dirty="0"/>
              <a:t> </a:t>
            </a:r>
          </a:p>
          <a:p>
            <a:pPr algn="just"/>
            <a:r>
              <a:rPr lang="pt-BR" u="sng" dirty="0"/>
              <a:t>Por que é alguém que caminha em perigo? </a:t>
            </a:r>
            <a:r>
              <a:rPr lang="pt-BR" dirty="0"/>
              <a:t>Porque aquele que ignora os recursos que possui, que se desconhece a si mesmo, é incapaz de realizar um trabalho em profundidade e com equilíbrio. Se estuda a Doutrina, fica sabendo que a faculdade de que se encontra revestido é temporária, é o acréscimo de responsabilidade, também uma provação, na qual ele estará sendo testado constantemente e deve sempre, em cada exame, lograr um resultado positivo. </a:t>
            </a:r>
          </a:p>
        </p:txBody>
      </p:sp>
    </p:spTree>
    <p:extLst>
      <p:ext uri="{BB962C8B-B14F-4D97-AF65-F5344CB8AC3E}">
        <p14:creationId xmlns:p14="http://schemas.microsoft.com/office/powerpoint/2010/main" val="3031259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01480B-AC50-4125-92C8-DC0D410BCA1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99A664B-DC1C-406E-86A0-8604DFB42FF3}"/>
              </a:ext>
            </a:extLst>
          </p:cNvPr>
          <p:cNvSpPr>
            <a:spLocks noGrp="1"/>
          </p:cNvSpPr>
          <p:nvPr>
            <p:ph idx="1"/>
          </p:nvPr>
        </p:nvSpPr>
        <p:spPr/>
        <p:txBody>
          <a:bodyPr/>
          <a:lstStyle/>
          <a:p>
            <a:pPr algn="just"/>
            <a:r>
              <a:rPr lang="pt-BR" dirty="0"/>
              <a:t>Depois de se dedicar ao estudo da Doutrina, deve se vincular a um Centro Espírita, porque um dos fatores básicos do nosso comportamento é a solidariedade, em trabalho de equipe. Estando a trabalhar num Centro Espírita, ele estará menos vulnerável às agressões das pessoas frívolas, irresponsáveis, dos interesseiros; terá um programa de ação, em dias e horas previamente estabelecidos.</a:t>
            </a:r>
          </a:p>
          <a:p>
            <a:pPr algn="just"/>
            <a:endParaRPr lang="pt-BR" dirty="0"/>
          </a:p>
        </p:txBody>
      </p:sp>
    </p:spTree>
    <p:extLst>
      <p:ext uri="{BB962C8B-B14F-4D97-AF65-F5344CB8AC3E}">
        <p14:creationId xmlns:p14="http://schemas.microsoft.com/office/powerpoint/2010/main" val="24927003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B18E4B-6C4B-455B-8BEA-4284867A299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6CA9EB-B8B1-4407-8CA0-FCC226854036}"/>
              </a:ext>
            </a:extLst>
          </p:cNvPr>
          <p:cNvSpPr>
            <a:spLocks noGrp="1"/>
          </p:cNvSpPr>
          <p:nvPr>
            <p:ph idx="1"/>
          </p:nvPr>
        </p:nvSpPr>
        <p:spPr/>
        <p:txBody>
          <a:bodyPr>
            <a:normAutofit lnSpcReduction="10000"/>
          </a:bodyPr>
          <a:lstStyle/>
          <a:p>
            <a:pPr algn="just"/>
            <a:r>
              <a:rPr lang="pt-BR" dirty="0"/>
              <a:t>Então, não ficará à mercê da mediunidade, em função dela, mas será um cidadão normal, que tem seus momentos de atender, trabalhando para viver com dignidade e renunciando às suas horas de descanso em favor do ministério mediúnico. </a:t>
            </a:r>
          </a:p>
          <a:p>
            <a:pPr algn="just"/>
            <a:r>
              <a:rPr lang="pt-BR" dirty="0"/>
              <a:t>Para que ele se poupe de ficar incurso no Código Penal, deve fazer o exercício da mediunidade sem prometer, sem anunciar curas retumbantes, porque estas não podem ser antecedidas, e a Deus pertencem, e não retire da mediunidade nenhum proveito imediato, porque </a:t>
            </a:r>
            <a:r>
              <a:rPr lang="pt-BR" b="1" dirty="0"/>
              <a:t>o curandeirismo implica em exploração da ingenuidade do povo, da superstição e da má-fé. Se ele é dotado de uma faculdade mediúnica, seja qual seja, dentro de uma vida regular e equilibrada, preservar-se-á a si mesmo. Se, eventualmente, for colhido nas artimanhas e nas malhas da Lei, isto será consequência da Lei Divina.</a:t>
            </a:r>
            <a:r>
              <a:rPr lang="pt-BR" dirty="0"/>
              <a:t> </a:t>
            </a:r>
          </a:p>
        </p:txBody>
      </p:sp>
    </p:spTree>
    <p:extLst>
      <p:ext uri="{BB962C8B-B14F-4D97-AF65-F5344CB8AC3E}">
        <p14:creationId xmlns:p14="http://schemas.microsoft.com/office/powerpoint/2010/main" val="1546565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669EE-C874-4CD3-9929-2E79AD39DF7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9EECB42-2E3F-4CD9-86C0-0F3F3032EF6D}"/>
              </a:ext>
            </a:extLst>
          </p:cNvPr>
          <p:cNvSpPr>
            <a:spLocks noGrp="1"/>
          </p:cNvSpPr>
          <p:nvPr>
            <p:ph idx="1"/>
          </p:nvPr>
        </p:nvSpPr>
        <p:spPr/>
        <p:txBody>
          <a:bodyPr>
            <a:normAutofit/>
          </a:bodyPr>
          <a:lstStyle/>
          <a:p>
            <a:pPr algn="just"/>
            <a:r>
              <a:rPr lang="pt-BR" b="1" dirty="0"/>
              <a:t>38. O endeusamento do médium constitui perigo para a mediunidade? Por quê? </a:t>
            </a:r>
          </a:p>
          <a:p>
            <a:pPr marL="0" indent="0" algn="just">
              <a:buNone/>
            </a:pPr>
            <a:endParaRPr lang="pt-BR" dirty="0"/>
          </a:p>
          <a:p>
            <a:pPr algn="just"/>
            <a:r>
              <a:rPr lang="pt-BR" i="1" dirty="0"/>
              <a:t>Raul – </a:t>
            </a:r>
            <a:r>
              <a:rPr lang="pt-BR" dirty="0"/>
              <a:t>Evidentemente que tudo aquilo que constitui motivo de tropeço na estrada de qualquer criatura naturalmente poderá levá-la à queda. Em se tratando de médium e de mediunidade, todo e qualquer endeusamento é plenamente dispensável, mesmo porque entendemos que o médium não fala por si próprio. O que ele apresenta de positivo, de nobre, de engrandecedor, deve-se à assistência e à misericórdia dos Espíritos do Senhor, não havendo motivo, portanto, para que se vanglorie de uma virtude, de uma grandeza que ainda não lhe pertencem. </a:t>
            </a:r>
          </a:p>
        </p:txBody>
      </p:sp>
    </p:spTree>
    <p:extLst>
      <p:ext uri="{BB962C8B-B14F-4D97-AF65-F5344CB8AC3E}">
        <p14:creationId xmlns:p14="http://schemas.microsoft.com/office/powerpoint/2010/main" val="1719504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DDD14-1A1D-4479-A437-2E84DFD2828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488A782-C148-4614-AE6E-BB6BAD3DC25C}"/>
              </a:ext>
            </a:extLst>
          </p:cNvPr>
          <p:cNvSpPr>
            <a:spLocks noGrp="1"/>
          </p:cNvSpPr>
          <p:nvPr>
            <p:ph idx="1"/>
          </p:nvPr>
        </p:nvSpPr>
        <p:spPr/>
        <p:txBody>
          <a:bodyPr/>
          <a:lstStyle/>
          <a:p>
            <a:pPr algn="just"/>
            <a:r>
              <a:rPr lang="pt-BR" dirty="0"/>
              <a:t>Por outro lado, se o fenômeno ao qual ele serve de intermediário não constitui essa grandiosidade, se são fenômenos modestos, ou se houve algum equívoco ou alguma fragilidade nas colocações que alguma entidade apresentou, também não é motivo para que o médium se atormente, se entristeça, porque terá sido apenas o filtro. Necessita, sim, a partir de então, de ter o cuidado de estar cada dia mais vigilante, para que esse empobrecimento não se amplie, para que não seja </a:t>
            </a:r>
            <a:r>
              <a:rPr lang="pt-BR" dirty="0" err="1"/>
              <a:t>co-participante</a:t>
            </a:r>
            <a:r>
              <a:rPr lang="pt-BR" dirty="0"/>
              <a:t> dessa deficiência e para que ele, cada vez mais, se dê conta de que a vaidade poderá ser-lhe prejudicial. </a:t>
            </a:r>
          </a:p>
          <a:p>
            <a:endParaRPr lang="pt-BR" dirty="0"/>
          </a:p>
        </p:txBody>
      </p:sp>
    </p:spTree>
    <p:extLst>
      <p:ext uri="{BB962C8B-B14F-4D97-AF65-F5344CB8AC3E}">
        <p14:creationId xmlns:p14="http://schemas.microsoft.com/office/powerpoint/2010/main" val="1819799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10CBD5-AD9C-42A4-AE89-0C00DF95CBC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87E9D35-7C7C-45A2-9C0B-A96350F07466}"/>
              </a:ext>
            </a:extLst>
          </p:cNvPr>
          <p:cNvSpPr>
            <a:spLocks noGrp="1"/>
          </p:cNvSpPr>
          <p:nvPr>
            <p:ph idx="1"/>
          </p:nvPr>
        </p:nvSpPr>
        <p:spPr>
          <a:xfrm>
            <a:off x="1103312" y="2052918"/>
            <a:ext cx="8946541" cy="4719357"/>
          </a:xfrm>
        </p:spPr>
        <p:txBody>
          <a:bodyPr>
            <a:normAutofit/>
          </a:bodyPr>
          <a:lstStyle/>
          <a:p>
            <a:pPr algn="just"/>
            <a:r>
              <a:rPr lang="pt-BR" dirty="0"/>
              <a:t>Por isso, qualquer endeusamento é desnecessário, é improfícuo. Isso não dispensa que os companheiros, que estejam lidando com o médium, o possam incentivar para que ele cresça, para que ele se desenvolva cada vez mais e melhor, para que estude, para que sirva, para que trabalhe. Assim afirmamos porque temos visto oculta por trás desse broquel do </a:t>
            </a:r>
            <a:r>
              <a:rPr lang="pt-BR" i="1" dirty="0"/>
              <a:t>não-endeusamento </a:t>
            </a:r>
            <a:r>
              <a:rPr lang="pt-BR" dirty="0"/>
              <a:t>uma parte muito considerável de um personalismo infeliz, de um despeito torturante. </a:t>
            </a:r>
          </a:p>
          <a:p>
            <a:pPr algn="just"/>
            <a:r>
              <a:rPr lang="pt-BR" dirty="0"/>
              <a:t>O endeusamento, então, será sempre dispensável, mormente para aqueles médiuns que estejam começando, mas não deveremos deixar de incentivá-los, doutrinariamente, para que não sejam desanimados pela onda terrível que agride médiuns e mediunidades, nesses dias, que lança descrédito e tenta jogar desdouro por sobre a tarefa mediúnica. </a:t>
            </a:r>
          </a:p>
          <a:p>
            <a:pPr algn="just"/>
            <a:r>
              <a:rPr lang="pt-BR" dirty="0"/>
              <a:t>Incentivar, sim. Endeusar, não!</a:t>
            </a:r>
          </a:p>
        </p:txBody>
      </p:sp>
    </p:spTree>
    <p:extLst>
      <p:ext uri="{BB962C8B-B14F-4D97-AF65-F5344CB8AC3E}">
        <p14:creationId xmlns:p14="http://schemas.microsoft.com/office/powerpoint/2010/main" val="393712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9C1B4-4932-4C03-B893-6C7F43CDE8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C75BF96-1E1C-4F09-9C9A-65D30A6932B1}"/>
              </a:ext>
            </a:extLst>
          </p:cNvPr>
          <p:cNvSpPr>
            <a:spLocks noGrp="1"/>
          </p:cNvSpPr>
          <p:nvPr>
            <p:ph idx="1"/>
          </p:nvPr>
        </p:nvSpPr>
        <p:spPr>
          <a:xfrm>
            <a:off x="1103312" y="2052918"/>
            <a:ext cx="8946541" cy="5024157"/>
          </a:xfrm>
        </p:spPr>
        <p:txBody>
          <a:bodyPr>
            <a:normAutofit/>
          </a:bodyPr>
          <a:lstStyle/>
          <a:p>
            <a:pPr marL="0" indent="0" algn="just">
              <a:buNone/>
            </a:pPr>
            <a:r>
              <a:rPr lang="pt-BR" b="1" dirty="0"/>
              <a:t>39. O médium pode trocar a tarefa mediúnica por outra atividade doutrinária? </a:t>
            </a:r>
          </a:p>
          <a:p>
            <a:pPr marL="0" indent="0" algn="just">
              <a:buNone/>
            </a:pPr>
            <a:endParaRPr lang="pt-BR" dirty="0"/>
          </a:p>
          <a:p>
            <a:pPr algn="just"/>
            <a:r>
              <a:rPr lang="pt-BR" i="1" dirty="0"/>
              <a:t>Divaldo – </a:t>
            </a:r>
            <a:r>
              <a:rPr lang="pt-BR" dirty="0"/>
              <a:t>A tarefa mediúnica estará presente na vida do instrumento, onde quer que ele se localize. É óbvio que a tarefa mediúnica foi por ele elegida e não seria lícito que a abandonasse a meio do caminho, num mecanismo de fuga à responsabilidade, para a realização de outra que, certamente, não levará adiante. </a:t>
            </a:r>
            <a:r>
              <a:rPr lang="pt-BR" b="1" dirty="0"/>
              <a:t>O indivíduo, por exercer a mediunidade, pode e deve assumir outras tarefas que dizem respeito ao labor da Casa Espírita, mesmo porque a mediunidade não irá tomar-lhe o tempo integral, de modo que o impeça de vivenciar a programática da Doutrina Espírita em outros níveis.</a:t>
            </a:r>
            <a:r>
              <a:rPr lang="pt-BR" dirty="0"/>
              <a:t> </a:t>
            </a:r>
          </a:p>
        </p:txBody>
      </p:sp>
    </p:spTree>
    <p:extLst>
      <p:ext uri="{BB962C8B-B14F-4D97-AF65-F5344CB8AC3E}">
        <p14:creationId xmlns:p14="http://schemas.microsoft.com/office/powerpoint/2010/main" val="1967104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10628-D9AA-46B3-B3FD-778FF7AA8E3C}"/>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F0D50F26-4F14-4E1F-B086-D1822D136E3E}"/>
              </a:ext>
            </a:extLst>
          </p:cNvPr>
          <p:cNvSpPr>
            <a:spLocks noGrp="1"/>
          </p:cNvSpPr>
          <p:nvPr>
            <p:ph idx="1"/>
          </p:nvPr>
        </p:nvSpPr>
        <p:spPr/>
        <p:txBody>
          <a:bodyPr/>
          <a:lstStyle/>
          <a:p>
            <a:pPr algn="just"/>
            <a:r>
              <a:rPr lang="pt-BR" dirty="0"/>
              <a:t>Neste momento, eu vejo aqui um médium desencarnado, que viveu em Belo Horizonte. Era militar e se chama Henrique </a:t>
            </a:r>
            <a:r>
              <a:rPr lang="pt-BR" dirty="0" err="1"/>
              <a:t>Kemper</a:t>
            </a:r>
            <a:r>
              <a:rPr lang="pt-BR" dirty="0"/>
              <a:t> Borges. Entregou-se à mediunidade, trabalhando por longos anos a fio, sem que isso lhe perturbasse o labor da vida militar, social e doutrinária abraçado, porque </a:t>
            </a:r>
            <a:r>
              <a:rPr lang="pt-BR" u="sng" dirty="0"/>
              <a:t>a </a:t>
            </a:r>
            <a:r>
              <a:rPr lang="pt-BR" i="1" u="sng" dirty="0"/>
              <a:t>educação da mediunidade</a:t>
            </a:r>
            <a:r>
              <a:rPr lang="pt-BR" u="sng" dirty="0"/>
              <a:t>, diz ele, “faz parte do Evangelho de Jesus e, à luz da Codificação Espírita, é uma diretriz de equilíbrio no culto do dever que o espírito encarnado assume, para liberar-se do passado comprometido com aqueles a quem prejudicou e que ainda se encontram na </a:t>
            </a:r>
            <a:r>
              <a:rPr lang="pt-BR" u="sng" dirty="0" err="1"/>
              <a:t>erraticidade</a:t>
            </a:r>
            <a:r>
              <a:rPr lang="pt-BR" u="sng" dirty="0"/>
              <a:t> inferior, necessitando de sua ajuda e de seu apoio. Qualquer motivo que objetive desviá-lo da tarefa abraçada é mecanismo de fuga para acumpliciamento com a ociosidade”</a:t>
            </a:r>
            <a:r>
              <a:rPr lang="pt-BR" dirty="0"/>
              <a:t>. </a:t>
            </a:r>
          </a:p>
          <a:p>
            <a:endParaRPr lang="pt-BR" dirty="0"/>
          </a:p>
        </p:txBody>
      </p:sp>
    </p:spTree>
    <p:extLst>
      <p:ext uri="{BB962C8B-B14F-4D97-AF65-F5344CB8AC3E}">
        <p14:creationId xmlns:p14="http://schemas.microsoft.com/office/powerpoint/2010/main" val="127262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34213-DD23-4D4F-96BA-F6636E81AC3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2525076-E50C-43A3-890C-37E6750EB98A}"/>
              </a:ext>
            </a:extLst>
          </p:cNvPr>
          <p:cNvSpPr>
            <a:spLocks noGrp="1"/>
          </p:cNvSpPr>
          <p:nvPr>
            <p:ph idx="1"/>
          </p:nvPr>
        </p:nvSpPr>
        <p:spPr/>
        <p:txBody>
          <a:bodyPr>
            <a:normAutofit lnSpcReduction="10000"/>
          </a:bodyPr>
          <a:lstStyle/>
          <a:p>
            <a:pPr algn="just"/>
            <a:r>
              <a:rPr lang="pt-BR" b="1" dirty="0"/>
              <a:t>Os espíritos podem conhecer nossos mais secretos pensamentos?</a:t>
            </a:r>
          </a:p>
          <a:p>
            <a:pPr marL="0" indent="0" algn="just">
              <a:buNone/>
            </a:pPr>
            <a:endParaRPr lang="pt-BR" b="1" dirty="0"/>
          </a:p>
          <a:p>
            <a:pPr algn="just"/>
            <a:r>
              <a:rPr lang="pt-BR" dirty="0"/>
              <a:t>-  Frequentemente eles conhecem aquilo que quereríeis ocultar a vós mesmos; nem atos nem pensamentos podem lhe ser dissimulados.</a:t>
            </a:r>
          </a:p>
          <a:p>
            <a:pPr marL="0" indent="0" algn="just">
              <a:buNone/>
            </a:pPr>
            <a:r>
              <a:rPr lang="pt-BR" dirty="0"/>
              <a:t>     - </a:t>
            </a:r>
            <a:r>
              <a:rPr lang="pt-BR" b="1" dirty="0"/>
              <a:t>Nesse caso, pareceria mais fácil esconder uma coisa a uma pessoa viva que fazê-lo a essa mesma pessoa depois da morte?</a:t>
            </a:r>
          </a:p>
          <a:p>
            <a:pPr marL="0" indent="0" algn="just">
              <a:buNone/>
            </a:pPr>
            <a:r>
              <a:rPr lang="pt-BR" dirty="0"/>
              <a:t>     - Certamente, e quando vos credes bem ocultos, tendes frequentemente, uma multidão de Espíritos, ao vosso lado, que vos veem.</a:t>
            </a:r>
          </a:p>
          <a:p>
            <a:pPr marL="0" indent="0" algn="just">
              <a:buNone/>
            </a:pPr>
            <a:r>
              <a:rPr lang="pt-BR" dirty="0"/>
              <a:t>    (Pergunta 457 de O Livro dos Espíritos, do cap. 9 – Intervenção dos espíritos no mundo corporal).</a:t>
            </a:r>
          </a:p>
          <a:p>
            <a:pPr marL="0" indent="0" algn="just">
              <a:buNone/>
            </a:pPr>
            <a:endParaRPr lang="pt-BR" dirty="0"/>
          </a:p>
        </p:txBody>
      </p:sp>
    </p:spTree>
    <p:extLst>
      <p:ext uri="{BB962C8B-B14F-4D97-AF65-F5344CB8AC3E}">
        <p14:creationId xmlns:p14="http://schemas.microsoft.com/office/powerpoint/2010/main" val="32893378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83CBE2-2F07-4384-A0FA-2F548F7D74A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82E096C-7E2A-4639-8F55-E9D9B6F832D7}"/>
              </a:ext>
            </a:extLst>
          </p:cNvPr>
          <p:cNvSpPr>
            <a:spLocks noGrp="1"/>
          </p:cNvSpPr>
          <p:nvPr>
            <p:ph idx="1"/>
          </p:nvPr>
        </p:nvSpPr>
        <p:spPr>
          <a:xfrm>
            <a:off x="1103312" y="2052918"/>
            <a:ext cx="8946541" cy="4805082"/>
          </a:xfrm>
        </p:spPr>
        <p:txBody>
          <a:bodyPr>
            <a:normAutofit/>
          </a:bodyPr>
          <a:lstStyle/>
          <a:p>
            <a:pPr algn="just"/>
            <a:r>
              <a:rPr lang="pt-BR" b="1" dirty="0"/>
              <a:t>40. Se o médium interrompe sua tarefa mediúnica, pode isto lhe causar danos? Por quê? </a:t>
            </a:r>
          </a:p>
          <a:p>
            <a:pPr marL="0" indent="0" algn="just">
              <a:buNone/>
            </a:pPr>
            <a:endParaRPr lang="pt-BR" dirty="0"/>
          </a:p>
          <a:p>
            <a:pPr algn="just"/>
            <a:r>
              <a:rPr lang="pt-BR" i="1" dirty="0"/>
              <a:t>Divaldo – </a:t>
            </a:r>
            <a:r>
              <a:rPr lang="pt-BR" dirty="0"/>
              <a:t>O êxito de qualquer atividade depende do exercício da aptidão de que se é objeto. A mediunidade, segundo Allan Kardec, “é uma certa predisposição orgânica” </a:t>
            </a:r>
            <a:r>
              <a:rPr lang="pt-BR" b="1" dirty="0"/>
              <a:t> </a:t>
            </a:r>
            <a:r>
              <a:rPr lang="pt-BR" dirty="0"/>
              <a:t>de que as pessoas são investidas. </a:t>
            </a:r>
            <a:r>
              <a:rPr lang="pt-BR" u="sng" dirty="0"/>
              <a:t>A faculdade mediúnica é do espírito.</a:t>
            </a:r>
            <a:r>
              <a:rPr lang="pt-BR" dirty="0"/>
              <a:t> A mediunidade é-lhe uma resposta celular do organismo. Apresenta-se como sendo uma aptidão. Se a prática não é convenientemente educada, canalizada para a finalidade a que se destina, os resultados não são, naturalmente, os desejados. </a:t>
            </a:r>
          </a:p>
        </p:txBody>
      </p:sp>
    </p:spTree>
    <p:extLst>
      <p:ext uri="{BB962C8B-B14F-4D97-AF65-F5344CB8AC3E}">
        <p14:creationId xmlns:p14="http://schemas.microsoft.com/office/powerpoint/2010/main" val="34027519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89751C-9CD1-4BB2-8751-9687734D1FC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0883E19-28A4-41DA-9FF3-8DFAEC466C56}"/>
              </a:ext>
            </a:extLst>
          </p:cNvPr>
          <p:cNvSpPr>
            <a:spLocks noGrp="1"/>
          </p:cNvSpPr>
          <p:nvPr>
            <p:ph idx="1"/>
          </p:nvPr>
        </p:nvSpPr>
        <p:spPr/>
        <p:txBody>
          <a:bodyPr/>
          <a:lstStyle/>
          <a:p>
            <a:pPr algn="just"/>
            <a:r>
              <a:rPr lang="pt-BR" dirty="0"/>
              <a:t>A pessoa, não conduzindo corretamente as suas forças mediúnicas, não logra os objetivos que persegue. Abandonando a tarefa a meio termo, é natural que a mesma lhe traga os efeitos que são consequentes do desprezo a que está relegada. Qualquer instrumento ao abandono é vítima da ferrugem ou do desajuste. Emmanuel, através da abençoada mediunidade de Chico Xavier, afirmou com lógica: “Quanto mais trabalha a enxada, mais a lâmina se aprimora. A enxada relegada ao abandono vai carcomida pela ferrugem.” </a:t>
            </a:r>
          </a:p>
          <a:p>
            <a:pPr algn="just"/>
            <a:endParaRPr lang="pt-BR" dirty="0"/>
          </a:p>
        </p:txBody>
      </p:sp>
    </p:spTree>
    <p:extLst>
      <p:ext uri="{BB962C8B-B14F-4D97-AF65-F5344CB8AC3E}">
        <p14:creationId xmlns:p14="http://schemas.microsoft.com/office/powerpoint/2010/main" val="2073876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0A0EF-C2ED-4EC1-A003-6763951D661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D0697BA-73AB-4DCD-B479-773FE1625E49}"/>
              </a:ext>
            </a:extLst>
          </p:cNvPr>
          <p:cNvSpPr>
            <a:spLocks noGrp="1"/>
          </p:cNvSpPr>
          <p:nvPr>
            <p:ph idx="1"/>
          </p:nvPr>
        </p:nvSpPr>
        <p:spPr>
          <a:xfrm>
            <a:off x="1103312" y="2052918"/>
            <a:ext cx="8946541" cy="4909857"/>
          </a:xfrm>
        </p:spPr>
        <p:txBody>
          <a:bodyPr>
            <a:noAutofit/>
          </a:bodyPr>
          <a:lstStyle/>
          <a:p>
            <a:pPr algn="just"/>
            <a:r>
              <a:rPr lang="pt-BR" dirty="0"/>
              <a:t>Quando educamos a mediunidade, ampliando a nossa percepção </a:t>
            </a:r>
            <a:r>
              <a:rPr lang="pt-BR" dirty="0" err="1"/>
              <a:t>parafísica</a:t>
            </a:r>
            <a:r>
              <a:rPr lang="pt-BR" dirty="0"/>
              <a:t>, desatrelamos faculdades que jaziam embrionárias. </a:t>
            </a:r>
          </a:p>
          <a:p>
            <a:pPr algn="just"/>
            <a:r>
              <a:rPr lang="pt-BR" dirty="0"/>
              <a:t>Se, de um momento para outro, mudamos a direção que seria de esperar-se, é óbvio que a mediunidade não desaparece e o intercâmbio que se dá muda de condutor. O indivíduo continua médium, mas já que ele não dirige a faculdade para as finalidades nobres vai conduzido pelas entidades </a:t>
            </a:r>
            <a:r>
              <a:rPr lang="pt-BR" dirty="0" err="1"/>
              <a:t>invigilantes</a:t>
            </a:r>
            <a:r>
              <a:rPr lang="pt-BR" dirty="0"/>
              <a:t>, no rumo do desequilíbrio. </a:t>
            </a:r>
          </a:p>
          <a:p>
            <a:pPr algn="just"/>
            <a:r>
              <a:rPr lang="pt-BR" dirty="0"/>
              <a:t>Daí dizer-se, em linguagem popular, que a mediunidade abandonada traz muitos danos àquele que dela é portador. Isso ocorre porque o indivíduo muda de mãos. Enquanto está no exercício correto de suas funções, encontra-se sob o amparo de entidades responsáveis. </a:t>
            </a:r>
          </a:p>
        </p:txBody>
      </p:sp>
    </p:spTree>
    <p:extLst>
      <p:ext uri="{BB962C8B-B14F-4D97-AF65-F5344CB8AC3E}">
        <p14:creationId xmlns:p14="http://schemas.microsoft.com/office/powerpoint/2010/main" val="1779181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DBA66B-F13E-4F9A-BECE-5FF1B889EAC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A645D46-BA55-46DB-9278-716123730F04}"/>
              </a:ext>
            </a:extLst>
          </p:cNvPr>
          <p:cNvSpPr>
            <a:spLocks noGrp="1"/>
          </p:cNvSpPr>
          <p:nvPr>
            <p:ph idx="1"/>
          </p:nvPr>
        </p:nvSpPr>
        <p:spPr>
          <a:xfrm>
            <a:off x="1103312" y="2052918"/>
            <a:ext cx="8946541" cy="4519332"/>
          </a:xfrm>
        </p:spPr>
        <p:txBody>
          <a:bodyPr>
            <a:normAutofit lnSpcReduction="10000"/>
          </a:bodyPr>
          <a:lstStyle/>
          <a:p>
            <a:pPr algn="just"/>
            <a:r>
              <a:rPr lang="pt-BR" dirty="0"/>
              <a:t>Na hora que inclina a mente e o comportamento para outras atividades, transfere-se de sintonia, e aqueles com os quais vai manter o contato psíquico são, invariavelmente, de teor vibratório inferior, produzindo-lhe danos. </a:t>
            </a:r>
          </a:p>
          <a:p>
            <a:pPr algn="just"/>
            <a:r>
              <a:rPr lang="pt-BR" dirty="0"/>
              <a:t>Também seria o caso de perguntarmos ao pianista o que acontece com aquele que deixa de exercitar a arte a que se dedica no campo da música. Ele dirá que perde o controle motor, que as articulações perderam a flexibilidade, a concentração desapareceu e ele vai, naturalmente, prejudicado por uma série de temores que o assaltam, impedindo-lhe o sucesso. </a:t>
            </a:r>
          </a:p>
          <a:p>
            <a:pPr algn="just"/>
            <a:r>
              <a:rPr lang="pt-BR" b="1" dirty="0"/>
              <a:t>A mediunidade é um compromisso para toda “a vida” e não apenas para toda a reencarnação.</a:t>
            </a:r>
            <a:r>
              <a:rPr lang="pt-BR" dirty="0"/>
              <a:t> Porque, abandonando os despojos materiais, o médium prossegue exercitando a sua percepção </a:t>
            </a:r>
            <a:r>
              <a:rPr lang="pt-BR" dirty="0" err="1"/>
              <a:t>parafísica</a:t>
            </a:r>
            <a:r>
              <a:rPr lang="pt-BR" dirty="0"/>
              <a:t> em estágios mais avançados e procurando chegar às faixas superiores da Vida.</a:t>
            </a:r>
          </a:p>
        </p:txBody>
      </p:sp>
    </p:spTree>
    <p:extLst>
      <p:ext uri="{BB962C8B-B14F-4D97-AF65-F5344CB8AC3E}">
        <p14:creationId xmlns:p14="http://schemas.microsoft.com/office/powerpoint/2010/main" val="25934049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D2AF8-C2EA-4739-9B57-0D021DD75401}"/>
              </a:ext>
            </a:extLst>
          </p:cNvPr>
          <p:cNvSpPr>
            <a:spLocks noGrp="1"/>
          </p:cNvSpPr>
          <p:nvPr>
            <p:ph type="title"/>
          </p:nvPr>
        </p:nvSpPr>
        <p:spPr/>
        <p:txBody>
          <a:bodyPr/>
          <a:lstStyle/>
          <a:p>
            <a:pPr algn="ctr"/>
            <a:r>
              <a:rPr lang="pt-BR" dirty="0"/>
              <a:t>GRUPO MEDIÚNICO</a:t>
            </a:r>
          </a:p>
        </p:txBody>
      </p:sp>
      <p:sp>
        <p:nvSpPr>
          <p:cNvPr id="3" name="Espaço Reservado para Conteúdo 2">
            <a:extLst>
              <a:ext uri="{FF2B5EF4-FFF2-40B4-BE49-F238E27FC236}">
                <a16:creationId xmlns:a16="http://schemas.microsoft.com/office/drawing/2014/main" id="{08EE359A-D93F-4FD2-90F8-883EA25EC3F1}"/>
              </a:ext>
            </a:extLst>
          </p:cNvPr>
          <p:cNvSpPr>
            <a:spLocks noGrp="1"/>
          </p:cNvSpPr>
          <p:nvPr>
            <p:ph idx="1"/>
          </p:nvPr>
        </p:nvSpPr>
        <p:spPr>
          <a:xfrm>
            <a:off x="1103312" y="2052918"/>
            <a:ext cx="8946541" cy="4805082"/>
          </a:xfrm>
        </p:spPr>
        <p:txBody>
          <a:bodyPr>
            <a:normAutofit/>
          </a:bodyPr>
          <a:lstStyle/>
          <a:p>
            <a:pPr algn="just"/>
            <a:r>
              <a:rPr lang="pt-BR" b="1" dirty="0"/>
              <a:t>49. Qual o objetivo de uma sessão mediúnica? </a:t>
            </a:r>
          </a:p>
          <a:p>
            <a:pPr marL="0" indent="0" algn="just">
              <a:buNone/>
            </a:pPr>
            <a:endParaRPr lang="pt-BR" dirty="0"/>
          </a:p>
          <a:p>
            <a:pPr algn="just"/>
            <a:r>
              <a:rPr lang="pt-BR" i="1" dirty="0"/>
              <a:t>Divaldo – </a:t>
            </a:r>
            <a:r>
              <a:rPr lang="pt-BR" dirty="0"/>
              <a:t>É acima de tudo uma oportunidade de o indivíduo </a:t>
            </a:r>
            <a:r>
              <a:rPr lang="pt-BR" dirty="0" err="1"/>
              <a:t>auto-reformar-se</a:t>
            </a:r>
            <a:r>
              <a:rPr lang="pt-BR" dirty="0"/>
              <a:t>; de fazer silêncio para escutar as lições dos espíritos que vêm a nós, depois da morte, chorando e sofrendo, sendo este um meio de evitarmos cair em seus erros. É também para fazer-nos esquecer a ilusão de que nós estejamos ajudando os espíritos, uma vez que eles podem passar sem nós. No mundo dos espíritos, as Entidades Superiores promovem trabalhos de esclarecimento e de socorro em seu favor; nós, entretanto, necessitamos deles, mesmo dos sofredores, porque estes são a lição de advertência em nosso caminho, convidando-nos ao equilíbrio e à serenidade. Assim, vemos que a ajuda é recíproca. </a:t>
            </a:r>
          </a:p>
        </p:txBody>
      </p:sp>
    </p:spTree>
    <p:extLst>
      <p:ext uri="{BB962C8B-B14F-4D97-AF65-F5344CB8AC3E}">
        <p14:creationId xmlns:p14="http://schemas.microsoft.com/office/powerpoint/2010/main" val="41161171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7BBDC6-D5F6-4105-8F84-86073FEC546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E34E28C-F3E0-4981-BE8B-D47CC6A3A1B1}"/>
              </a:ext>
            </a:extLst>
          </p:cNvPr>
          <p:cNvSpPr>
            <a:spLocks noGrp="1"/>
          </p:cNvSpPr>
          <p:nvPr>
            <p:ph idx="1"/>
          </p:nvPr>
        </p:nvSpPr>
        <p:spPr/>
        <p:txBody>
          <a:bodyPr/>
          <a:lstStyle/>
          <a:p>
            <a:pPr algn="just"/>
            <a:r>
              <a:rPr lang="pt-BR" dirty="0"/>
              <a:t>O médium é alguém que se situa entre os dois hemisférios da vida. O membro de um labor de socorro </a:t>
            </a:r>
            <a:r>
              <a:rPr lang="pt-BR" dirty="0" err="1"/>
              <a:t>medianímico</a:t>
            </a:r>
            <a:r>
              <a:rPr lang="pt-BR" dirty="0"/>
              <a:t> é alguém que deve estar sempre às ordens dos Espíritos Superiores para os misteres elevados. </a:t>
            </a:r>
          </a:p>
          <a:p>
            <a:pPr algn="just"/>
            <a:r>
              <a:rPr lang="pt-BR" dirty="0"/>
              <a:t>À hora da reunião, devem-se manter, além das atitudes sociais do equilíbrio, a serenidade, um estado de paz interior compatível com as necessidades do processo de sintonia, sem o que, quaisquer tentames nesse campo redundarão inócuos, senão negativos. </a:t>
            </a:r>
          </a:p>
          <a:p>
            <a:pPr algn="just"/>
            <a:endParaRPr lang="pt-BR" dirty="0"/>
          </a:p>
        </p:txBody>
      </p:sp>
    </p:spTree>
    <p:extLst>
      <p:ext uri="{BB962C8B-B14F-4D97-AF65-F5344CB8AC3E}">
        <p14:creationId xmlns:p14="http://schemas.microsoft.com/office/powerpoint/2010/main" val="38575422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17BD4C-0426-4F09-90A0-84C64CD579D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E392D59-A2A9-40DA-A426-129C6A06C4A6}"/>
              </a:ext>
            </a:extLst>
          </p:cNvPr>
          <p:cNvSpPr>
            <a:spLocks noGrp="1"/>
          </p:cNvSpPr>
          <p:nvPr>
            <p:ph idx="1"/>
          </p:nvPr>
        </p:nvSpPr>
        <p:spPr>
          <a:xfrm>
            <a:off x="1103312" y="2052919"/>
            <a:ext cx="8946541" cy="3662082"/>
          </a:xfrm>
        </p:spPr>
        <p:txBody>
          <a:bodyPr>
            <a:normAutofit/>
          </a:bodyPr>
          <a:lstStyle/>
          <a:p>
            <a:pPr algn="just"/>
            <a:r>
              <a:rPr lang="pt-BR" dirty="0"/>
              <a:t>Depois da reunião é necessário manter-se o mesmo ambiente agradável, porque, à hora em que cessam os labores da incorporação, ou da psicografia, o fenômeno objetivo externo, em si, não cessam os trabalhos mediúnicos no mundo espiritual.</a:t>
            </a:r>
          </a:p>
          <a:p>
            <a:pPr algn="just"/>
            <a:r>
              <a:rPr lang="pt-BR" dirty="0"/>
              <a:t> Quando um paciente sai da sala cirúrgica, o pós-operatório é tão importante quanto a própria cirurgia. Por isso, o paciente fica carinhosamente assistido por enfermeiros vigilantes que estão a postos para atendê-lo em qualquer necessidade que venha a ocorrer. </a:t>
            </a:r>
          </a:p>
        </p:txBody>
      </p:sp>
    </p:spTree>
    <p:extLst>
      <p:ext uri="{BB962C8B-B14F-4D97-AF65-F5344CB8AC3E}">
        <p14:creationId xmlns:p14="http://schemas.microsoft.com/office/powerpoint/2010/main" val="935134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776DAA-BACA-4140-B059-CDB7D4D214F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AF434FA-470C-4EB3-8A1F-15B901C23BF1}"/>
              </a:ext>
            </a:extLst>
          </p:cNvPr>
          <p:cNvSpPr>
            <a:spLocks noGrp="1"/>
          </p:cNvSpPr>
          <p:nvPr>
            <p:ph idx="1"/>
          </p:nvPr>
        </p:nvSpPr>
        <p:spPr/>
        <p:txBody>
          <a:bodyPr/>
          <a:lstStyle/>
          <a:p>
            <a:pPr algn="just"/>
            <a:r>
              <a:rPr lang="pt-BR" dirty="0"/>
              <a:t>Quando termina a lide mediúnica, encerra-se, momentaneamente, a tarefa dos encarnados, a fim de estes recomecem-na, logo mais, no instante em que penetrem a esfera do sono, para prosseguir sob outro aspecto, ajudando os que ficaram de ser atendidos e não puderam, por uma ou outra razão. </a:t>
            </a:r>
          </a:p>
          <a:p>
            <a:pPr algn="just"/>
            <a:r>
              <a:rPr lang="pt-BR" dirty="0"/>
              <a:t>Então, convém que, ao terminar a reunião mediúnica seja mantida a </a:t>
            </a:r>
            <a:r>
              <a:rPr lang="pt-BR" dirty="0" err="1"/>
              <a:t>psicosfera</a:t>
            </a:r>
            <a:r>
              <a:rPr lang="pt-BR" dirty="0"/>
              <a:t> agradável, em que as conversas sejam edificantes. Pode-se e deve-se fazer uma análise do trabalho realizado, um estudo, uma análise no campo das comunicações e depois uma verificação da produtividade; tudo isto em clima salutar de fraternidade, objetivando dirimir futuras inquietações e problemas outros. </a:t>
            </a:r>
          </a:p>
          <a:p>
            <a:endParaRPr lang="pt-BR" dirty="0"/>
          </a:p>
        </p:txBody>
      </p:sp>
    </p:spTree>
    <p:extLst>
      <p:ext uri="{BB962C8B-B14F-4D97-AF65-F5344CB8AC3E}">
        <p14:creationId xmlns:p14="http://schemas.microsoft.com/office/powerpoint/2010/main" val="102431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B6172B-83D8-4F06-A417-2C3ED707660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4D517AB-7CA6-40B3-BCA6-62D74C9A68CC}"/>
              </a:ext>
            </a:extLst>
          </p:cNvPr>
          <p:cNvSpPr>
            <a:spLocks noGrp="1"/>
          </p:cNvSpPr>
          <p:nvPr>
            <p:ph idx="1"/>
          </p:nvPr>
        </p:nvSpPr>
        <p:spPr>
          <a:xfrm>
            <a:off x="1103312" y="2052918"/>
            <a:ext cx="8946541" cy="4738407"/>
          </a:xfrm>
        </p:spPr>
        <p:txBody>
          <a:bodyPr>
            <a:normAutofit lnSpcReduction="10000"/>
          </a:bodyPr>
          <a:lstStyle/>
          <a:p>
            <a:pPr algn="just"/>
            <a:r>
              <a:rPr lang="pt-BR" b="1" dirty="0"/>
              <a:t>51. Os participantes de uma sessão mediúnica devem fazer algum tipo de preparo íntimo durante o dia, antes mesmo do início da reunião? </a:t>
            </a:r>
          </a:p>
          <a:p>
            <a:pPr marL="0" indent="0" algn="just">
              <a:buNone/>
            </a:pPr>
            <a:endParaRPr lang="pt-BR" dirty="0"/>
          </a:p>
          <a:p>
            <a:pPr algn="just"/>
            <a:r>
              <a:rPr lang="pt-BR" i="1" dirty="0"/>
              <a:t>Divaldo – </a:t>
            </a:r>
            <a:r>
              <a:rPr lang="pt-BR" dirty="0"/>
              <a:t>O espírita deve fazer um preparo normal, porque é um dever que lhe compete, uma vez que nunca sabe a hora em que será convocado ao retorno à consciência livre. </a:t>
            </a:r>
          </a:p>
          <a:p>
            <a:pPr algn="just"/>
            <a:r>
              <a:rPr lang="pt-BR" dirty="0"/>
              <a:t>O espírita que frequenta o labor mediúnico, além de espírita, é peça importante no mecanismo de ação dos espíritos na direção da Terra. </a:t>
            </a:r>
            <a:r>
              <a:rPr lang="pt-BR" u="sng" dirty="0"/>
              <a:t>Ele deve fazer uma preparação, não somente nos dias da reunião, mas sempre, porque tal preparação seria insuficiente e ineficaz, já que ninguém muda de hábitos, apenas por alterar sua atitude momentânea.</a:t>
            </a:r>
            <a:r>
              <a:rPr lang="pt-BR" dirty="0"/>
              <a:t> </a:t>
            </a:r>
          </a:p>
          <a:p>
            <a:pPr marL="0" indent="0" algn="just">
              <a:buNone/>
            </a:pPr>
            <a:r>
              <a:rPr lang="pt-BR" dirty="0"/>
              <a:t> </a:t>
            </a:r>
          </a:p>
        </p:txBody>
      </p:sp>
    </p:spTree>
    <p:extLst>
      <p:ext uri="{BB962C8B-B14F-4D97-AF65-F5344CB8AC3E}">
        <p14:creationId xmlns:p14="http://schemas.microsoft.com/office/powerpoint/2010/main" val="17835294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37884E-5070-47E1-8A32-467E3D3D2A1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0D1CC7F-2741-4834-933F-6AEAC3CD8379}"/>
              </a:ext>
            </a:extLst>
          </p:cNvPr>
          <p:cNvSpPr>
            <a:spLocks noGrp="1"/>
          </p:cNvSpPr>
          <p:nvPr>
            <p:ph idx="1"/>
          </p:nvPr>
        </p:nvSpPr>
        <p:spPr/>
        <p:txBody>
          <a:bodyPr>
            <a:normAutofit fontScale="92500" lnSpcReduction="10000"/>
          </a:bodyPr>
          <a:lstStyle/>
          <a:p>
            <a:pPr algn="just"/>
            <a:r>
              <a:rPr lang="pt-BR" dirty="0"/>
              <a:t>Nos trabalhos mediúnicos, são exigíveis hábitos mentais de comportamento moral enobrecido, e estes não podem ser improvisados. Os membros de uma sessão mediúnica são pessoas que devem estar normalmente vigilantes todos os dias e, em especial, nos reservados ao labor, para que se poupem às incursões dos espíritos levianos e adversários do bem, que, nesse dia, tentarão prejudicar a colaboração e </a:t>
            </a:r>
            <a:r>
              <a:rPr lang="pt-BR" dirty="0" err="1"/>
              <a:t>perturbar-lhes</a:t>
            </a:r>
            <a:r>
              <a:rPr lang="pt-BR" dirty="0"/>
              <a:t> o estado interior, levando distúrbios ao trabalho geral, que é o que eles objetivam destruir. </a:t>
            </a:r>
          </a:p>
          <a:p>
            <a:pPr algn="just"/>
            <a:r>
              <a:rPr lang="pt-BR" dirty="0"/>
              <a:t>Então, nesse dia, a vigilância deve ser maior: orar, ler uma página salutar, meditar nela, reflexionar, evitar atitudes da chamada reação e cultivar as da ação, pensar antes de agir, espairecer e se, eventualmente, for colhido pela tempestade da ira, pela tentação do revide, que às vezes nos chega, manter a atitude recomendada pelo Evangelho de Jesus. </a:t>
            </a:r>
          </a:p>
          <a:p>
            <a:endParaRPr lang="pt-BR" dirty="0"/>
          </a:p>
        </p:txBody>
      </p:sp>
    </p:spTree>
    <p:extLst>
      <p:ext uri="{BB962C8B-B14F-4D97-AF65-F5344CB8AC3E}">
        <p14:creationId xmlns:p14="http://schemas.microsoft.com/office/powerpoint/2010/main" val="1020572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8268CE-7A23-472F-9C24-558FD9E4AF6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E80E003-639A-44A1-882B-32D1CEB4E8D5}"/>
              </a:ext>
            </a:extLst>
          </p:cNvPr>
          <p:cNvSpPr>
            <a:spLocks noGrp="1"/>
          </p:cNvSpPr>
          <p:nvPr>
            <p:ph idx="1"/>
          </p:nvPr>
        </p:nvSpPr>
        <p:spPr/>
        <p:txBody>
          <a:bodyPr>
            <a:normAutofit/>
          </a:bodyPr>
          <a:lstStyle/>
          <a:p>
            <a:pPr algn="just"/>
            <a:r>
              <a:rPr lang="pt-BR" b="1" dirty="0"/>
              <a:t>Mas como vou distinguir, identificar um pensamento que é meu de um que não é? Como distinguir se um pensamento sugerido vem de um bom ou de um mau Espírito?</a:t>
            </a:r>
          </a:p>
          <a:p>
            <a:pPr marL="0" indent="0" algn="just">
              <a:buNone/>
            </a:pPr>
            <a:endParaRPr lang="pt-BR" b="1" dirty="0"/>
          </a:p>
          <a:p>
            <a:pPr marL="0" indent="0" algn="just">
              <a:buNone/>
            </a:pPr>
            <a:r>
              <a:rPr lang="pt-BR" dirty="0"/>
              <a:t>     - Segundo os Espíritos para Kardec, um pensamento sugerido é como uma voz que nos fala. Os próprios, em geral, são aqueles do primeiro momento. Os bons Espíritos não aconselham senão o bem. Cabe a nós a distinção. Os Espíritos se ligam a nós por afinidades, ou seja, só vamos conseguir atrair a influência dos que desejam o mal se nossos desejos e pensamentos estiveram nesses sentimentos inferiores.</a:t>
            </a:r>
          </a:p>
          <a:p>
            <a:pPr algn="just"/>
            <a:endParaRPr lang="pt-BR" dirty="0"/>
          </a:p>
        </p:txBody>
      </p:sp>
    </p:spTree>
    <p:extLst>
      <p:ext uri="{BB962C8B-B14F-4D97-AF65-F5344CB8AC3E}">
        <p14:creationId xmlns:p14="http://schemas.microsoft.com/office/powerpoint/2010/main" val="21935754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D2E2-EDF7-4075-8A53-4B0AFC79222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89AF8B5-BCC4-40B1-9044-6B3222BEE874}"/>
              </a:ext>
            </a:extLst>
          </p:cNvPr>
          <p:cNvSpPr>
            <a:spLocks noGrp="1"/>
          </p:cNvSpPr>
          <p:nvPr>
            <p:ph idx="1"/>
          </p:nvPr>
        </p:nvSpPr>
        <p:spPr/>
        <p:txBody>
          <a:bodyPr>
            <a:normAutofit/>
          </a:bodyPr>
          <a:lstStyle/>
          <a:p>
            <a:pPr algn="just"/>
            <a:r>
              <a:rPr lang="pt-BR" b="1" dirty="0"/>
              <a:t>71. Quais as causas do sono de que muitos companheiros se queixam quando participam de uma reunião mediúnica? Como evitá-lo?</a:t>
            </a:r>
          </a:p>
          <a:p>
            <a:pPr marL="0" indent="0" algn="just">
              <a:buNone/>
            </a:pPr>
            <a:endParaRPr lang="pt-BR" b="1" dirty="0"/>
          </a:p>
          <a:p>
            <a:pPr algn="just"/>
            <a:r>
              <a:rPr lang="pt-BR" i="1" dirty="0"/>
              <a:t>Raul – </a:t>
            </a:r>
            <a:r>
              <a:rPr lang="pt-BR" dirty="0"/>
              <a:t>As causas podem ser várias. Desde o cansaço físico, quando o indivíduo vem de atividades muito intensas e, ao sentar-se, ao relaxar-se, naturalmente é tomado pelo torpor da sonolência. Também, pode ser causado pela indiferença, pelo desligamento, quando alguém está num lugar, fisicamente, entretanto pensando em outro, desejando não estar onde se acha. Compelido por uma circunstância qualquer, a pessoa se desloca mentalmente. </a:t>
            </a:r>
          </a:p>
        </p:txBody>
      </p:sp>
    </p:spTree>
    <p:extLst>
      <p:ext uri="{BB962C8B-B14F-4D97-AF65-F5344CB8AC3E}">
        <p14:creationId xmlns:p14="http://schemas.microsoft.com/office/powerpoint/2010/main" val="7937938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67AE32-9DB9-4C62-8FFA-D1C3D49AECE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05819DE-8992-46A4-B9C0-00B4F06EC408}"/>
              </a:ext>
            </a:extLst>
          </p:cNvPr>
          <p:cNvSpPr>
            <a:spLocks noGrp="1"/>
          </p:cNvSpPr>
          <p:nvPr>
            <p:ph idx="1"/>
          </p:nvPr>
        </p:nvSpPr>
        <p:spPr>
          <a:xfrm>
            <a:off x="1103312" y="2052918"/>
            <a:ext cx="8946541" cy="4662207"/>
          </a:xfrm>
        </p:spPr>
        <p:txBody>
          <a:bodyPr>
            <a:normAutofit fontScale="92500" lnSpcReduction="10000"/>
          </a:bodyPr>
          <a:lstStyle/>
          <a:p>
            <a:pPr marL="0" indent="0" algn="just">
              <a:buNone/>
            </a:pPr>
            <a:r>
              <a:rPr lang="pt-BR" dirty="0"/>
              <a:t>O sono pode, ainda, ser provocado por entidades espirituais que nos espreitam e que não têm nenhum interesse em nosso aprendizado para o nosso equilíbrio e crescimento. Muitas vezes, os companheiros questionam: “– Mas nós estamos no Centro Espírita, estamos num campo protegido. Como o sono nos perturba?” Temos que entender que tais entidades hipnotizadoras podem não penetrar o circuito de forças vibratórias da Instituição, ficam do lado de fora. </a:t>
            </a:r>
          </a:p>
          <a:p>
            <a:pPr marL="0" indent="0" algn="just">
              <a:buNone/>
            </a:pPr>
            <a:r>
              <a:rPr lang="pt-BR" dirty="0"/>
              <a:t>Mas, a pessoa que entrou no Centro, na reunião, não sintonizou-se com o ambiente, continua vinculada aos que se conservam fora, e através dessa porta, desse </a:t>
            </a:r>
            <a:r>
              <a:rPr lang="pt-BR" i="1" dirty="0"/>
              <a:t>plug </a:t>
            </a:r>
            <a:r>
              <a:rPr lang="pt-BR" dirty="0"/>
              <a:t>aberto, ou dessa tomada, as entidades que ficaram lá de fora lançam seus tentáculos mentais, formando uma ponte. Então, estabelecida a ligação, atuam na intimidade dos centros </a:t>
            </a:r>
            <a:r>
              <a:rPr lang="pt-BR" dirty="0" err="1"/>
              <a:t>neuroniais</a:t>
            </a:r>
            <a:r>
              <a:rPr lang="pt-BR" dirty="0"/>
              <a:t> desses incautos, que dormem, que se dizem </a:t>
            </a:r>
            <a:r>
              <a:rPr lang="pt-BR" i="1" dirty="0"/>
              <a:t>desdobrar</a:t>
            </a:r>
            <a:r>
              <a:rPr lang="pt-BR" dirty="0"/>
              <a:t>: “– Eu não estava dormindo... Apenas desdobrei, eu ouvi tudo...” Eles viram e ouviram tudo o que não fazia parte da reunião. Foram fazer a viagem com as entidades que os narcotizaram.</a:t>
            </a:r>
          </a:p>
        </p:txBody>
      </p:sp>
    </p:spTree>
    <p:extLst>
      <p:ext uri="{BB962C8B-B14F-4D97-AF65-F5344CB8AC3E}">
        <p14:creationId xmlns:p14="http://schemas.microsoft.com/office/powerpoint/2010/main" val="2392915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1CB175-227A-44D8-A021-2308EA7F158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7844832-887D-4073-A0A8-5B180EDF713F}"/>
              </a:ext>
            </a:extLst>
          </p:cNvPr>
          <p:cNvSpPr>
            <a:spLocks noGrp="1"/>
          </p:cNvSpPr>
          <p:nvPr>
            <p:ph idx="1"/>
          </p:nvPr>
        </p:nvSpPr>
        <p:spPr>
          <a:xfrm>
            <a:off x="1103312" y="2052918"/>
            <a:ext cx="8946541" cy="4881282"/>
          </a:xfrm>
        </p:spPr>
        <p:txBody>
          <a:bodyPr>
            <a:normAutofit/>
          </a:bodyPr>
          <a:lstStyle/>
          <a:p>
            <a:pPr algn="just"/>
            <a:r>
              <a:rPr lang="pt-BR" dirty="0"/>
              <a:t>Deparamos aí com distúrbios graves, porque quando termina a reunião o indivíduo está fagueiro, </a:t>
            </a:r>
            <a:r>
              <a:rPr lang="pt-BR" i="1" dirty="0"/>
              <a:t>ótimo </a:t>
            </a:r>
            <a:r>
              <a:rPr lang="pt-BR" dirty="0"/>
              <a:t>e sem sono, e vai assistir à televisão até altas horas, depois de se haver submetido aos fluidos enfermiços. Por isso recomendamos àqueles que estão cansados fisicamente, que façam um ligeiro repouso antes da reunião, ainda que seja por poucos minutos, para que o organismo possa beneficiar-se do encontro, para que fiquem mais atentos durante o trabalho doutrinário. </a:t>
            </a:r>
          </a:p>
          <a:p>
            <a:pPr algn="just"/>
            <a:r>
              <a:rPr lang="pt-BR" dirty="0"/>
              <a:t>Levantar-se, borrifar o rosto com água fria, colocar-se em uma posição discreta, sempre que possível ao fundo do salão, em pé, sem encostar-se, a fim de lutar contra o sono. Apelar para a prece, porque sempre que estamos desejosos de      participar do trabalho do bem, contamos com a eficiente colaboração dos Espíritos Bondosos. </a:t>
            </a:r>
            <a:r>
              <a:rPr lang="pt-BR" i="1" dirty="0"/>
              <a:t>Faze a tua parte que o céu te ajudará</a:t>
            </a:r>
            <a:r>
              <a:rPr lang="pt-BR" dirty="0"/>
              <a:t>.</a:t>
            </a:r>
          </a:p>
        </p:txBody>
      </p:sp>
    </p:spTree>
    <p:extLst>
      <p:ext uri="{BB962C8B-B14F-4D97-AF65-F5344CB8AC3E}">
        <p14:creationId xmlns:p14="http://schemas.microsoft.com/office/powerpoint/2010/main" val="3951629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F7EA41-91C6-4A4A-855D-214881373D8D}"/>
              </a:ext>
            </a:extLst>
          </p:cNvPr>
          <p:cNvSpPr>
            <a:spLocks noGrp="1"/>
          </p:cNvSpPr>
          <p:nvPr>
            <p:ph type="title"/>
          </p:nvPr>
        </p:nvSpPr>
        <p:spPr/>
        <p:txBody>
          <a:bodyPr/>
          <a:lstStyle/>
          <a:p>
            <a:pPr algn="ctr"/>
            <a:r>
              <a:rPr lang="pt-BR" dirty="0"/>
              <a:t>DESENVOLVIMENTO MEDIÚNICO</a:t>
            </a:r>
          </a:p>
        </p:txBody>
      </p:sp>
      <p:sp>
        <p:nvSpPr>
          <p:cNvPr id="3" name="Espaço Reservado para Conteúdo 2">
            <a:extLst>
              <a:ext uri="{FF2B5EF4-FFF2-40B4-BE49-F238E27FC236}">
                <a16:creationId xmlns:a16="http://schemas.microsoft.com/office/drawing/2014/main" id="{84AA93BC-CF1C-49B3-AC7A-0C09B5E37644}"/>
              </a:ext>
            </a:extLst>
          </p:cNvPr>
          <p:cNvSpPr>
            <a:spLocks noGrp="1"/>
          </p:cNvSpPr>
          <p:nvPr>
            <p:ph idx="1"/>
          </p:nvPr>
        </p:nvSpPr>
        <p:spPr>
          <a:xfrm>
            <a:off x="1103312" y="2052918"/>
            <a:ext cx="8946541" cy="4805082"/>
          </a:xfrm>
        </p:spPr>
        <p:txBody>
          <a:bodyPr>
            <a:normAutofit lnSpcReduction="10000"/>
          </a:bodyPr>
          <a:lstStyle/>
          <a:p>
            <a:pPr algn="just"/>
            <a:r>
              <a:rPr lang="pt-BR" dirty="0"/>
              <a:t> </a:t>
            </a:r>
            <a:r>
              <a:rPr lang="pt-BR" b="1" dirty="0"/>
              <a:t>73. Quais seriam as etapas a serem percorridas pelo médium na sua educação mediúnica?</a:t>
            </a:r>
          </a:p>
          <a:p>
            <a:pPr marL="0" indent="0" algn="just">
              <a:buNone/>
            </a:pPr>
            <a:endParaRPr lang="pt-BR" b="1" dirty="0"/>
          </a:p>
          <a:p>
            <a:pPr algn="just"/>
            <a:r>
              <a:rPr lang="pt-BR" i="1" dirty="0"/>
              <a:t>Raul – </a:t>
            </a:r>
            <a:r>
              <a:rPr lang="pt-BR" dirty="0"/>
              <a:t>Segundo Allan Kardec, em </a:t>
            </a:r>
            <a:r>
              <a:rPr lang="pt-BR" i="1" dirty="0"/>
              <a:t>O Livro dos Médiuns</a:t>
            </a:r>
            <a:r>
              <a:rPr lang="pt-BR" dirty="0"/>
              <a:t>, a mediunidade não deverá ser explorada antes que venha a eclodir. Dever-se-ia esperar que ela brotasse e, a partir de então, se lhe daria o devido trato. Sendo assim, embora encontremos muitos   companheiros que se candidatam ao exercício da mediunidade, sem que jamais hajam sentido coisa alguma que lhes demonstre serem portadores desse grau ostensivo de mediunidade, as nossas Instituições Espíritas devem estar sempre em guarda cuidadosa, para que não inaugurem o sistema de </a:t>
            </a:r>
            <a:r>
              <a:rPr lang="pt-BR" i="1" dirty="0"/>
              <a:t>fabricação </a:t>
            </a:r>
            <a:r>
              <a:rPr lang="pt-BR" dirty="0"/>
              <a:t>mediúnica destituída de qualquer valor doutrinário, uma vez que há companheiros que se aproximam das Instituições Espíritas, portando tais peculiaridades mediúnicas já em processo de desabrochamento.</a:t>
            </a:r>
          </a:p>
        </p:txBody>
      </p:sp>
    </p:spTree>
    <p:extLst>
      <p:ext uri="{BB962C8B-B14F-4D97-AF65-F5344CB8AC3E}">
        <p14:creationId xmlns:p14="http://schemas.microsoft.com/office/powerpoint/2010/main" val="7187999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114AAE-5190-4DE8-A5C3-2718C3382D1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213A334-D054-40EE-BD4B-C2EC385CF895}"/>
              </a:ext>
            </a:extLst>
          </p:cNvPr>
          <p:cNvSpPr>
            <a:spLocks noGrp="1"/>
          </p:cNvSpPr>
          <p:nvPr>
            <p:ph idx="1"/>
          </p:nvPr>
        </p:nvSpPr>
        <p:spPr>
          <a:xfrm>
            <a:off x="1103312" y="2052918"/>
            <a:ext cx="8946541" cy="4538382"/>
          </a:xfrm>
        </p:spPr>
        <p:txBody>
          <a:bodyPr>
            <a:normAutofit/>
          </a:bodyPr>
          <a:lstStyle/>
          <a:p>
            <a:pPr algn="just"/>
            <a:r>
              <a:rPr lang="pt-BR" dirty="0"/>
              <a:t>A Instituição orientada pela Doutrina deverá </a:t>
            </a:r>
            <a:r>
              <a:rPr lang="pt-BR" u="sng" dirty="0"/>
              <a:t>aproximá-los dos estudos doutrinários, das reuniões doutrinárias, do trabalho assistencial em favor de necessitados, daqueles labores que possam gradativamente disciplinar a criatura.</a:t>
            </a:r>
            <a:r>
              <a:rPr lang="pt-BR" dirty="0"/>
              <a:t> Não é oportuno que ela chegue ao Centro e seja, de imediato, encaminhada à mesa de trabalhos mediúnicos, mas, sim, introduzida no campo de estudo, de conhecimento doutrinário espírita. </a:t>
            </a:r>
          </a:p>
          <a:p>
            <a:pPr algn="just"/>
            <a:r>
              <a:rPr lang="pt-BR" dirty="0"/>
              <a:t>Se a pessoa estiver com a mediunidade atormentada será encaminhada para tratamento através de passes, explicações doutrinárias e da participação nas reuniões de estudos, para que possa, gradualmente, ir assentando essas energias revoltas, equilibrando-se até que possa chegar à atividade propriamente mediúnica. </a:t>
            </a:r>
          </a:p>
        </p:txBody>
      </p:sp>
    </p:spTree>
    <p:extLst>
      <p:ext uri="{BB962C8B-B14F-4D97-AF65-F5344CB8AC3E}">
        <p14:creationId xmlns:p14="http://schemas.microsoft.com/office/powerpoint/2010/main" val="3354070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23AFCC-EF58-4DA6-8E4E-6C25897B15F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05C8A9F-1D69-4023-A519-B656258C9E6B}"/>
              </a:ext>
            </a:extLst>
          </p:cNvPr>
          <p:cNvSpPr>
            <a:spLocks noGrp="1"/>
          </p:cNvSpPr>
          <p:nvPr>
            <p:ph idx="1"/>
          </p:nvPr>
        </p:nvSpPr>
        <p:spPr/>
        <p:txBody>
          <a:bodyPr>
            <a:normAutofit/>
          </a:bodyPr>
          <a:lstStyle/>
          <a:p>
            <a:pPr algn="just"/>
            <a:r>
              <a:rPr lang="pt-BR" dirty="0"/>
              <a:t>Isto porque, se aproximarmos a criatura, sem nenhum  conhecimento espírita da mediunidade, aquilo não lhe sendo compreensível poderá afastá-la ou perturbá-la ainda mais. Não sabendo o que ocorre consigo mesma, a pessoa, ao invés de entregar-se ao labor, procura fugir, procura criar empecilhos de maneira consciente ou inconsciente. </a:t>
            </a:r>
          </a:p>
          <a:p>
            <a:pPr algn="just"/>
            <a:r>
              <a:rPr lang="pt-BR" dirty="0"/>
              <a:t>E é exatamente por isso que, não oferecendo a mediunidade nenhum espetáculo, sendo um fenômeno natural, exigirá que o companheiro tenha, pelo menos, as primeiras noções basilares do que a Doutrina Espírita nos fala a respeito desse tentame. Por isso, </a:t>
            </a:r>
            <a:r>
              <a:rPr lang="pt-BR" u="sng" dirty="0"/>
              <a:t>aqueles que se aproximam da mediunidade deverá encontrar, nas Instituições Espíritas, a orientação para o tratamento, para o trabalho e para o estudo, conforme Allan Kardec nos preceitua.</a:t>
            </a:r>
          </a:p>
          <a:p>
            <a:pPr algn="just"/>
            <a:endParaRPr lang="pt-BR" dirty="0"/>
          </a:p>
        </p:txBody>
      </p:sp>
    </p:spTree>
    <p:extLst>
      <p:ext uri="{BB962C8B-B14F-4D97-AF65-F5344CB8AC3E}">
        <p14:creationId xmlns:p14="http://schemas.microsoft.com/office/powerpoint/2010/main" val="16265082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67892B-1459-42CE-8A63-B17A422BADDB}"/>
              </a:ext>
            </a:extLst>
          </p:cNvPr>
          <p:cNvSpPr>
            <a:spLocks noGrp="1"/>
          </p:cNvSpPr>
          <p:nvPr>
            <p:ph type="title"/>
          </p:nvPr>
        </p:nvSpPr>
        <p:spPr/>
        <p:txBody>
          <a:bodyPr/>
          <a:lstStyle/>
          <a:p>
            <a:pPr algn="ctr"/>
            <a:r>
              <a:rPr lang="pt-BR" dirty="0"/>
              <a:t>COMUNICAÇÕES</a:t>
            </a:r>
          </a:p>
        </p:txBody>
      </p:sp>
      <p:sp>
        <p:nvSpPr>
          <p:cNvPr id="3" name="Espaço Reservado para Conteúdo 2">
            <a:extLst>
              <a:ext uri="{FF2B5EF4-FFF2-40B4-BE49-F238E27FC236}">
                <a16:creationId xmlns:a16="http://schemas.microsoft.com/office/drawing/2014/main" id="{66A03943-AE25-45EC-8A5D-57D4D1E6BA9E}"/>
              </a:ext>
            </a:extLst>
          </p:cNvPr>
          <p:cNvSpPr>
            <a:spLocks noGrp="1"/>
          </p:cNvSpPr>
          <p:nvPr>
            <p:ph idx="1"/>
          </p:nvPr>
        </p:nvSpPr>
        <p:spPr/>
        <p:txBody>
          <a:bodyPr>
            <a:normAutofit/>
          </a:bodyPr>
          <a:lstStyle/>
          <a:p>
            <a:pPr algn="just"/>
            <a:r>
              <a:rPr lang="pt-BR" b="1" dirty="0"/>
              <a:t>77. Quantas comunicações um mesmo médium pode receber durante a sessão mediúnica de atendimento a espíritos sofredores?</a:t>
            </a:r>
          </a:p>
          <a:p>
            <a:pPr marL="0" indent="0" algn="just">
              <a:buNone/>
            </a:pPr>
            <a:endParaRPr lang="pt-BR" b="1" dirty="0"/>
          </a:p>
          <a:p>
            <a:pPr algn="just"/>
            <a:r>
              <a:rPr lang="pt-BR" i="1" dirty="0"/>
              <a:t>Divaldo – </a:t>
            </a:r>
            <a:r>
              <a:rPr lang="pt-BR" u="sng" dirty="0"/>
              <a:t>Um médium seguro, num trabalho bem organizado, deve receber de duas a três comunicações, quando muito, para que dê oportunidade a outros companheiros de tarefas, e para que não tenha um desgaste exagerado.</a:t>
            </a:r>
            <a:r>
              <a:rPr lang="pt-BR" dirty="0"/>
              <a:t> </a:t>
            </a:r>
          </a:p>
          <a:p>
            <a:pPr algn="just"/>
            <a:r>
              <a:rPr lang="pt-BR" dirty="0"/>
              <a:t>Tenho tido o hábito de observar, em médiuns seguros, conhecidos nossos, que eles “incorporam”, em média, três entidades sofredoras ou perturbadoras e o mentor espiritual; raramente ocorrem cinco manifestações pelo mesmo instrumento, principalmente num grupo.</a:t>
            </a:r>
          </a:p>
        </p:txBody>
      </p:sp>
    </p:spTree>
    <p:extLst>
      <p:ext uri="{BB962C8B-B14F-4D97-AF65-F5344CB8AC3E}">
        <p14:creationId xmlns:p14="http://schemas.microsoft.com/office/powerpoint/2010/main" val="291071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556A5C-8CE7-4464-8938-184E77A9B9BE}"/>
              </a:ext>
            </a:extLst>
          </p:cNvPr>
          <p:cNvSpPr>
            <a:spLocks noGrp="1"/>
          </p:cNvSpPr>
          <p:nvPr>
            <p:ph type="title"/>
          </p:nvPr>
        </p:nvSpPr>
        <p:spPr/>
        <p:txBody>
          <a:bodyPr/>
          <a:lstStyle/>
          <a:p>
            <a:pPr algn="ctr"/>
            <a:r>
              <a:rPr lang="pt-BR" dirty="0"/>
              <a:t>DOUTRINAÇÃO</a:t>
            </a:r>
          </a:p>
        </p:txBody>
      </p:sp>
      <p:sp>
        <p:nvSpPr>
          <p:cNvPr id="3" name="Espaço Reservado para Conteúdo 2">
            <a:extLst>
              <a:ext uri="{FF2B5EF4-FFF2-40B4-BE49-F238E27FC236}">
                <a16:creationId xmlns:a16="http://schemas.microsoft.com/office/drawing/2014/main" id="{3E494D1E-CDA7-4970-AC10-B2EB3EF1D40F}"/>
              </a:ext>
            </a:extLst>
          </p:cNvPr>
          <p:cNvSpPr>
            <a:spLocks noGrp="1"/>
          </p:cNvSpPr>
          <p:nvPr>
            <p:ph idx="1"/>
          </p:nvPr>
        </p:nvSpPr>
        <p:spPr>
          <a:xfrm>
            <a:off x="1103312" y="2052918"/>
            <a:ext cx="8946541" cy="4805082"/>
          </a:xfrm>
        </p:spPr>
        <p:txBody>
          <a:bodyPr>
            <a:normAutofit lnSpcReduction="10000"/>
          </a:bodyPr>
          <a:lstStyle/>
          <a:p>
            <a:pPr algn="just"/>
            <a:r>
              <a:rPr lang="pt-BR" b="1" dirty="0"/>
              <a:t>85. Como deve processar-se a doutrinação dos desencarnados nas reuniões mediúnicas?</a:t>
            </a:r>
          </a:p>
          <a:p>
            <a:pPr marL="0" indent="0" algn="just">
              <a:buNone/>
            </a:pPr>
            <a:endParaRPr lang="pt-BR" b="1" dirty="0"/>
          </a:p>
          <a:p>
            <a:pPr algn="just"/>
            <a:r>
              <a:rPr lang="pt-BR" i="1" dirty="0"/>
              <a:t>Raul – </a:t>
            </a:r>
            <a:r>
              <a:rPr lang="pt-BR" dirty="0"/>
              <a:t>A doutrinação, ou esclarecimento, dirigida aos companheiros desencarnados que se apresentam nas reuniões de intercâmbio mediúnico, deve ser processada dentro de um clima de entendimento e respeito, estando certo o doutrinador, ou esclarecedor, de estar dialogando com um ser humano, cuja diferença mais notável é a de estar o espírito despojado do corpo físico. </a:t>
            </a:r>
          </a:p>
          <a:p>
            <a:pPr algn="just"/>
            <a:r>
              <a:rPr lang="pt-BR" dirty="0"/>
              <a:t>Refletindo sobre tal verdade, o doutrinador não ignorará que o desencarnado continua com possibilidades de sentir simpatia ou antipatia, de nutrir amor ou ódio, alegria ou tristeza, euforia ou depressão. Que ele pode ainda ser lúcido ou embotado, zombeteiro, leviano, emotivo ou frio de sentimentos.</a:t>
            </a:r>
          </a:p>
        </p:txBody>
      </p:sp>
    </p:spTree>
    <p:extLst>
      <p:ext uri="{BB962C8B-B14F-4D97-AF65-F5344CB8AC3E}">
        <p14:creationId xmlns:p14="http://schemas.microsoft.com/office/powerpoint/2010/main" val="6224309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538E64-C231-46C4-ADCA-EB54AE373BE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8F89EDA-6238-490D-876F-BDAB757CAC21}"/>
              </a:ext>
            </a:extLst>
          </p:cNvPr>
          <p:cNvSpPr>
            <a:spLocks noGrp="1"/>
          </p:cNvSpPr>
          <p:nvPr>
            <p:ph idx="1"/>
          </p:nvPr>
        </p:nvSpPr>
        <p:spPr/>
        <p:txBody>
          <a:bodyPr>
            <a:normAutofit lnSpcReduction="10000"/>
          </a:bodyPr>
          <a:lstStyle/>
          <a:p>
            <a:pPr marL="0" indent="0" algn="just">
              <a:buNone/>
            </a:pPr>
            <a:r>
              <a:rPr lang="pt-BR" dirty="0"/>
              <a:t>A doutrinação, a partir dessa reflexão, se desenvolverá como um diálogo com outro ser humano, quando pelo menos um dos conversadores é nobre e atencioso. Assim, evitar-se-ão, por parte do doutrinador, ameaças, chantagens, irritação ou desdém. </a:t>
            </a:r>
          </a:p>
          <a:p>
            <a:pPr marL="0" indent="0" algn="just">
              <a:buNone/>
            </a:pPr>
            <a:endParaRPr lang="pt-BR" dirty="0"/>
          </a:p>
          <a:p>
            <a:pPr marL="0" indent="0" algn="just">
              <a:buNone/>
            </a:pPr>
            <a:r>
              <a:rPr lang="pt-BR" dirty="0"/>
              <a:t>Em tudo, o bom senso. O doutrinador deixa a entidade falar, dizer a que veio, o que deseja, e, daí, vai conversando, perguntando sem agressão, chamando o desencarnado à meditação, à compreensão, admitindo, contudo, que nem sempre será tarefa muito fácil ou imediata, como entre pessoas encarnadas que têm dificuldade de entender as coisas, por múltiplas razões, e passam longos meses ou mesmo anos, às vezes, para reformar uma opinião ou abrir mão de determinados costumes ou procedimentos.</a:t>
            </a:r>
          </a:p>
        </p:txBody>
      </p:sp>
    </p:spTree>
    <p:extLst>
      <p:ext uri="{BB962C8B-B14F-4D97-AF65-F5344CB8AC3E}">
        <p14:creationId xmlns:p14="http://schemas.microsoft.com/office/powerpoint/2010/main" val="27986834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0EB27-B887-47A1-8BD1-3106ABE3ED88}"/>
              </a:ext>
            </a:extLst>
          </p:cNvPr>
          <p:cNvSpPr>
            <a:spLocks noGrp="1"/>
          </p:cNvSpPr>
          <p:nvPr>
            <p:ph type="title"/>
          </p:nvPr>
        </p:nvSpPr>
        <p:spPr/>
        <p:txBody>
          <a:bodyPr/>
          <a:lstStyle/>
          <a:p>
            <a:pPr algn="ctr"/>
            <a:r>
              <a:rPr lang="pt-BR" dirty="0"/>
              <a:t>MENTORES</a:t>
            </a:r>
          </a:p>
        </p:txBody>
      </p:sp>
      <p:sp>
        <p:nvSpPr>
          <p:cNvPr id="3" name="Espaço Reservado para Conteúdo 2">
            <a:extLst>
              <a:ext uri="{FF2B5EF4-FFF2-40B4-BE49-F238E27FC236}">
                <a16:creationId xmlns:a16="http://schemas.microsoft.com/office/drawing/2014/main" id="{7F9FC0E6-B956-41D7-95FD-998EAA423ADC}"/>
              </a:ext>
            </a:extLst>
          </p:cNvPr>
          <p:cNvSpPr>
            <a:spLocks noGrp="1"/>
          </p:cNvSpPr>
          <p:nvPr>
            <p:ph idx="1"/>
          </p:nvPr>
        </p:nvSpPr>
        <p:spPr>
          <a:xfrm>
            <a:off x="1103312" y="2052918"/>
            <a:ext cx="8946541" cy="4576482"/>
          </a:xfrm>
        </p:spPr>
        <p:txBody>
          <a:bodyPr>
            <a:normAutofit lnSpcReduction="10000"/>
          </a:bodyPr>
          <a:lstStyle/>
          <a:p>
            <a:pPr algn="just"/>
            <a:r>
              <a:rPr lang="pt-BR" b="1" dirty="0"/>
              <a:t>93. A comunicação de um mentor é indiscutível? Se houver dúvida, o espírito pode ser interpelado? Pode-se pedir esclarecimentos ao Guia em relação às suas palavras? Isso não demonstraria falta de respeito?</a:t>
            </a:r>
          </a:p>
          <a:p>
            <a:pPr marL="0" indent="0" algn="just">
              <a:buNone/>
            </a:pPr>
            <a:endParaRPr lang="pt-BR" b="1" dirty="0"/>
          </a:p>
          <a:p>
            <a:pPr algn="just"/>
            <a:r>
              <a:rPr lang="pt-BR" i="1" dirty="0"/>
              <a:t>Divaldo – </a:t>
            </a:r>
            <a:r>
              <a:rPr lang="pt-BR" dirty="0"/>
              <a:t>Pelo contrário, não é o que se pergunta ao Espírito-Guia que traduz desrespeito, mas, como se pergunta. Os Espíritos Superiores funcionam como pedagogos, como mestres, com o objetivo de ensinar-nos, de iluminar-nos, de esclarecer-nos. O que fica nebuloso eles têm o maior prazer em elucidar, porque, às vezes, na filtragem mediúnica ocorrem registros falsos, deturpando a tese. Se não voltarmos ao esclarecimento, ficaremos com ideias equivocadas, por terem ocorrido num momento em que o médium não estava com a recepção melhor. </a:t>
            </a:r>
          </a:p>
          <a:p>
            <a:pPr algn="just"/>
            <a:endParaRPr lang="pt-BR" dirty="0"/>
          </a:p>
        </p:txBody>
      </p:sp>
    </p:spTree>
    <p:extLst>
      <p:ext uri="{BB962C8B-B14F-4D97-AF65-F5344CB8AC3E}">
        <p14:creationId xmlns:p14="http://schemas.microsoft.com/office/powerpoint/2010/main" val="2610700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B97C35-55A9-4998-8BAA-D6A4E436E92F}"/>
              </a:ext>
            </a:extLst>
          </p:cNvPr>
          <p:cNvSpPr>
            <a:spLocks noGrp="1"/>
          </p:cNvSpPr>
          <p:nvPr>
            <p:ph type="title"/>
          </p:nvPr>
        </p:nvSpPr>
        <p:spPr/>
        <p:txBody>
          <a:bodyPr/>
          <a:lstStyle/>
          <a:p>
            <a:pPr algn="ctr"/>
            <a:r>
              <a:rPr lang="pt-BR" dirty="0"/>
              <a:t>FILOSOFIA ESPÍRITA- QUESTÃO 459 </a:t>
            </a:r>
            <a:br>
              <a:rPr lang="pt-BR" dirty="0"/>
            </a:br>
            <a:r>
              <a:rPr lang="pt-BR" dirty="0"/>
              <a:t>COMENTADA</a:t>
            </a:r>
          </a:p>
        </p:txBody>
      </p:sp>
      <p:sp>
        <p:nvSpPr>
          <p:cNvPr id="3" name="Espaço Reservado para Conteúdo 2">
            <a:extLst>
              <a:ext uri="{FF2B5EF4-FFF2-40B4-BE49-F238E27FC236}">
                <a16:creationId xmlns:a16="http://schemas.microsoft.com/office/drawing/2014/main" id="{E411553C-B58B-49FD-86BF-2AFFAC3076B9}"/>
              </a:ext>
            </a:extLst>
          </p:cNvPr>
          <p:cNvSpPr>
            <a:spLocks noGrp="1"/>
          </p:cNvSpPr>
          <p:nvPr>
            <p:ph idx="1"/>
          </p:nvPr>
        </p:nvSpPr>
        <p:spPr>
          <a:xfrm>
            <a:off x="1103312" y="1853248"/>
            <a:ext cx="8946541" cy="5357177"/>
          </a:xfrm>
        </p:spPr>
        <p:txBody>
          <a:bodyPr>
            <a:normAutofit fontScale="32500" lnSpcReduction="20000"/>
          </a:bodyPr>
          <a:lstStyle/>
          <a:p>
            <a:pPr marL="0" indent="0" algn="just">
              <a:buNone/>
            </a:pPr>
            <a:r>
              <a:rPr lang="pt-BR" sz="6400" b="1" dirty="0"/>
              <a:t>CAPÍTULO 51 - </a:t>
            </a:r>
            <a:r>
              <a:rPr lang="pt-BR" sz="6400" dirty="0"/>
              <a:t>0459/LE - </a:t>
            </a:r>
            <a:r>
              <a:rPr lang="pt-BR" sz="6400" b="1" dirty="0"/>
              <a:t>INFLUÊNCIA OCULTA</a:t>
            </a:r>
            <a:r>
              <a:rPr lang="pt-BR" sz="6400" dirty="0"/>
              <a:t> </a:t>
            </a:r>
          </a:p>
          <a:p>
            <a:pPr marL="0" indent="0" algn="just">
              <a:buNone/>
            </a:pPr>
            <a:endParaRPr lang="pt-BR" sz="6400" dirty="0"/>
          </a:p>
          <a:p>
            <a:pPr algn="just">
              <a:lnSpc>
                <a:spcPct val="120000"/>
              </a:lnSpc>
            </a:pPr>
            <a:r>
              <a:rPr lang="pt-BR" sz="6400" dirty="0"/>
              <a:t>Os Espíritos têm grande influência na vida dos encarnados. Eles os influenciam bem mais do que se pensa. Estamos constantemente sob a influência dos Espíritos desencarnados, e se bem analisarmos, notaremos que estamos também sob grande influência dos nossos companheiros encarnados, em todos os lados em que nos movimentamos. Quando crianças, há a influência dos pais, dos parentes; quando crescidos, a influência dos companheiros e dos mestres; quando trabalhadores, a influência dos superiores e, sobretudo, a influência das leis do país em que vivemos. Nunca poderemos nos desligar totalmente das influências que nos ajudam a caminhar. Estamos sempre sob a influência, principalmente, do Cristo, e nisto devemos ter grande honra.</a:t>
            </a:r>
          </a:p>
          <a:p>
            <a:endParaRPr lang="pt-BR" dirty="0"/>
          </a:p>
        </p:txBody>
      </p:sp>
    </p:spTree>
    <p:extLst>
      <p:ext uri="{BB962C8B-B14F-4D97-AF65-F5344CB8AC3E}">
        <p14:creationId xmlns:p14="http://schemas.microsoft.com/office/powerpoint/2010/main" val="8042054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CF32BE-5893-4C52-9F85-8AB5FA20069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4E95081-2246-4154-9532-6B6A3BADEBC0}"/>
              </a:ext>
            </a:extLst>
          </p:cNvPr>
          <p:cNvSpPr>
            <a:spLocks noGrp="1"/>
          </p:cNvSpPr>
          <p:nvPr>
            <p:ph idx="1"/>
          </p:nvPr>
        </p:nvSpPr>
        <p:spPr/>
        <p:txBody>
          <a:bodyPr/>
          <a:lstStyle/>
          <a:p>
            <a:pPr algn="just"/>
            <a:r>
              <a:rPr lang="pt-BR" dirty="0"/>
              <a:t>O pedido de esclarecimento é sempre bem recebido pelos bons Espíritos, e se eles notam que não lhes estamos acreditando, não se sentem magoados com isso, nem pretendem impor-se, mas têm interesse de ajudar. O que caracteriza um Espírito bom, um Espírito Superior, são a sabedoria, a bondade, a paciência, a forma com que estão sempre dispostos a ajudar-nos, em quaisquer circunstâncias.</a:t>
            </a:r>
          </a:p>
        </p:txBody>
      </p:sp>
    </p:spTree>
    <p:extLst>
      <p:ext uri="{BB962C8B-B14F-4D97-AF65-F5344CB8AC3E}">
        <p14:creationId xmlns:p14="http://schemas.microsoft.com/office/powerpoint/2010/main" val="12818948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7C4B7D-3785-4DFE-A2ED-C67CEE4D22E1}"/>
              </a:ext>
            </a:extLst>
          </p:cNvPr>
          <p:cNvSpPr>
            <a:spLocks noGrp="1"/>
          </p:cNvSpPr>
          <p:nvPr>
            <p:ph type="title"/>
          </p:nvPr>
        </p:nvSpPr>
        <p:spPr/>
        <p:txBody>
          <a:bodyPr/>
          <a:lstStyle/>
          <a:p>
            <a:pPr algn="ctr"/>
            <a:r>
              <a:rPr lang="pt-BR" dirty="0"/>
              <a:t>ALIMENTAÇÃO</a:t>
            </a:r>
          </a:p>
        </p:txBody>
      </p:sp>
      <p:sp>
        <p:nvSpPr>
          <p:cNvPr id="3" name="Espaço Reservado para Conteúdo 2">
            <a:extLst>
              <a:ext uri="{FF2B5EF4-FFF2-40B4-BE49-F238E27FC236}">
                <a16:creationId xmlns:a16="http://schemas.microsoft.com/office/drawing/2014/main" id="{BEE22C9A-4611-4581-9450-168583B02488}"/>
              </a:ext>
            </a:extLst>
          </p:cNvPr>
          <p:cNvSpPr>
            <a:spLocks noGrp="1"/>
          </p:cNvSpPr>
          <p:nvPr>
            <p:ph idx="1"/>
          </p:nvPr>
        </p:nvSpPr>
        <p:spPr/>
        <p:txBody>
          <a:bodyPr>
            <a:normAutofit/>
          </a:bodyPr>
          <a:lstStyle/>
          <a:p>
            <a:pPr algn="just"/>
            <a:r>
              <a:rPr lang="pt-BR" b="1" dirty="0"/>
              <a:t>111. Como deve ser a dieta alimentar dos médiuns nos dias de trabalho mediúnico?</a:t>
            </a:r>
          </a:p>
          <a:p>
            <a:pPr marL="0" indent="0" algn="just">
              <a:buNone/>
            </a:pPr>
            <a:endParaRPr lang="pt-BR" b="1" dirty="0"/>
          </a:p>
          <a:p>
            <a:pPr algn="just"/>
            <a:r>
              <a:rPr lang="pt-BR" i="1" dirty="0"/>
              <a:t>Raul – </a:t>
            </a:r>
            <a:r>
              <a:rPr lang="pt-BR" dirty="0"/>
              <a:t>A dieta alimentar dos médiuns deverá constituir-se daquilo que lhes possa atender às necessidades sem descambar para os excessos ou tipos de alimentos que, por sua características, poderão provocar implicações digestivas, perturbando o trabalhador e, conseguintemente, os labores dos quais participe. Desse modo, torna-se viável uma alimentação normal, evitando-se os excessivos condimentos e gorduras que, independente das  atividades mediúnicas, prejudicam bastante o funcionamento orgânico.</a:t>
            </a:r>
          </a:p>
        </p:txBody>
      </p:sp>
    </p:spTree>
    <p:extLst>
      <p:ext uri="{BB962C8B-B14F-4D97-AF65-F5344CB8AC3E}">
        <p14:creationId xmlns:p14="http://schemas.microsoft.com/office/powerpoint/2010/main" val="14741845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BDE1F7-4D88-46B8-9969-52871F9B3A8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09BA38A-256E-4965-812F-55C14225E9A9}"/>
              </a:ext>
            </a:extLst>
          </p:cNvPr>
          <p:cNvSpPr>
            <a:spLocks noGrp="1"/>
          </p:cNvSpPr>
          <p:nvPr>
            <p:ph idx="1"/>
          </p:nvPr>
        </p:nvSpPr>
        <p:spPr>
          <a:xfrm>
            <a:off x="1103312" y="2052918"/>
            <a:ext cx="8946541" cy="4805082"/>
          </a:xfrm>
        </p:spPr>
        <p:txBody>
          <a:bodyPr>
            <a:normAutofit fontScale="40000" lnSpcReduction="20000"/>
          </a:bodyPr>
          <a:lstStyle/>
          <a:p>
            <a:pPr algn="just">
              <a:lnSpc>
                <a:spcPct val="120000"/>
              </a:lnSpc>
            </a:pPr>
            <a:r>
              <a:rPr lang="pt-BR" sz="4900" b="1" dirty="0"/>
              <a:t>112. O uso de alguma bebida alcoólica costuma trazer inconvenientes para os médiuns?</a:t>
            </a:r>
          </a:p>
          <a:p>
            <a:pPr marL="0" indent="0" algn="just">
              <a:lnSpc>
                <a:spcPct val="120000"/>
              </a:lnSpc>
              <a:buNone/>
            </a:pPr>
            <a:endParaRPr lang="pt-BR" sz="4900" b="1" dirty="0"/>
          </a:p>
          <a:p>
            <a:pPr algn="just">
              <a:lnSpc>
                <a:spcPct val="120000"/>
              </a:lnSpc>
            </a:pPr>
            <a:r>
              <a:rPr lang="pt-BR" sz="4900" i="1" dirty="0"/>
              <a:t>Raul – </a:t>
            </a:r>
            <a:r>
              <a:rPr lang="pt-BR" sz="4900" b="1" dirty="0"/>
              <a:t>Todo indivíduo que se encontra engajado nos labores mediúnicos, seja qual for a ocupação, deveria abdicar do uso dos alcoólicos em seu regime alimentar.</a:t>
            </a:r>
            <a:r>
              <a:rPr lang="pt-BR" sz="4900" dirty="0"/>
              <a:t> Isto porque o álcool traz múltiplos inconvenientes para a estrutura da mente equilibrada, considerando-se sua toxidez e a rápida digestão de que é alvo, facilitando grandemente que o álcool entre na corrente sanguínea do indivíduo, de modo fácil, fazendo seu efeito característico.</a:t>
            </a:r>
          </a:p>
          <a:p>
            <a:pPr algn="just">
              <a:lnSpc>
                <a:spcPct val="120000"/>
              </a:lnSpc>
            </a:pPr>
            <a:r>
              <a:rPr lang="pt-BR" sz="4900" dirty="0"/>
              <a:t> Mesmo os inocentes aperitivos devem ser evitados, tendo-se em mente que o médium é médium as vinte e quatro horas do dia, todos os dias, desconhecendo o momento em que o Mundo Espiritual necessitará da sua cooperação. </a:t>
            </a:r>
          </a:p>
          <a:p>
            <a:pPr algn="just"/>
            <a:endParaRPr lang="pt-BR" dirty="0"/>
          </a:p>
        </p:txBody>
      </p:sp>
    </p:spTree>
    <p:extLst>
      <p:ext uri="{BB962C8B-B14F-4D97-AF65-F5344CB8AC3E}">
        <p14:creationId xmlns:p14="http://schemas.microsoft.com/office/powerpoint/2010/main" val="19497407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4ADCF7-EBD3-4408-BFA6-F7D0EF277C9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276510D-51AC-4452-9921-C10B2FC9796A}"/>
              </a:ext>
            </a:extLst>
          </p:cNvPr>
          <p:cNvSpPr>
            <a:spLocks noGrp="1"/>
          </p:cNvSpPr>
          <p:nvPr>
            <p:ph idx="1"/>
          </p:nvPr>
        </p:nvSpPr>
        <p:spPr/>
        <p:txBody>
          <a:bodyPr/>
          <a:lstStyle/>
          <a:p>
            <a:pPr algn="just"/>
            <a:r>
              <a:rPr lang="pt-BR" dirty="0"/>
              <a:t>Além do mais, quando se ingere uma porção alcoólica, cerca de 30% são rapidamente eliminados pela sudorese e pela dejeção, mas cerca de 70% persistem por muito tempo no organismo, fazendo com que alguém que, por exemplo, haja-se utilizado de um aperitivo na hora do almoço, à hora da atividade doutrinária noturna não esteja embriagado, no sentido comum do termo, entretanto, estará alcoolizado por aquela porcentagem do produto que não foi liberada do seu organismo.</a:t>
            </a:r>
          </a:p>
        </p:txBody>
      </p:sp>
    </p:spTree>
    <p:extLst>
      <p:ext uri="{BB962C8B-B14F-4D97-AF65-F5344CB8AC3E}">
        <p14:creationId xmlns:p14="http://schemas.microsoft.com/office/powerpoint/2010/main" val="38876404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5BD807-CC15-4491-8B7D-9A0B12F81F0E}"/>
              </a:ext>
            </a:extLst>
          </p:cNvPr>
          <p:cNvSpPr>
            <a:spLocks noGrp="1"/>
          </p:cNvSpPr>
          <p:nvPr>
            <p:ph type="title"/>
          </p:nvPr>
        </p:nvSpPr>
        <p:spPr/>
        <p:txBody>
          <a:bodyPr/>
          <a:lstStyle/>
          <a:p>
            <a:r>
              <a:rPr lang="pt-BR" dirty="0"/>
              <a:t>Vídeo sobre consumo de álcool</a:t>
            </a:r>
          </a:p>
        </p:txBody>
      </p:sp>
      <p:sp>
        <p:nvSpPr>
          <p:cNvPr id="3" name="Espaço Reservado para Conteúdo 2">
            <a:extLst>
              <a:ext uri="{FF2B5EF4-FFF2-40B4-BE49-F238E27FC236}">
                <a16:creationId xmlns:a16="http://schemas.microsoft.com/office/drawing/2014/main" id="{50CB4AE2-1573-4CBC-A15B-0C2A83A11ED5}"/>
              </a:ext>
            </a:extLst>
          </p:cNvPr>
          <p:cNvSpPr>
            <a:spLocks noGrp="1"/>
          </p:cNvSpPr>
          <p:nvPr>
            <p:ph idx="1"/>
          </p:nvPr>
        </p:nvSpPr>
        <p:spPr/>
        <p:txBody>
          <a:bodyPr/>
          <a:lstStyle/>
          <a:p>
            <a:endParaRPr lang="pt-BR" dirty="0"/>
          </a:p>
          <a:p>
            <a:endParaRPr lang="pt-BR" dirty="0"/>
          </a:p>
          <a:p>
            <a:endParaRPr lang="pt-BR" dirty="0"/>
          </a:p>
          <a:p>
            <a:endParaRPr lang="pt-BR" dirty="0"/>
          </a:p>
          <a:p>
            <a:r>
              <a:rPr lang="pt-BR" dirty="0"/>
              <a:t>https://www.google.com/search?q=v%C3%ADdeo+alcool+espiritismo&amp;rlz=1C1ISCS_pt-PTBR1051BR1051&amp;oq=v%C3%ADdeo+alcool+espiritismo&amp;gs_lcrp=EgZjaHJvbWUyBggAEEUYOdIBCjExOTIyajBqMTWoAgCwAgA&amp;sourceid=chrome&amp;ie=UTF-8#fpstate=ive&amp;vld=cid:c3934537,vid:oyuDnGvjLu8,st:0</a:t>
            </a:r>
          </a:p>
        </p:txBody>
      </p:sp>
    </p:spTree>
    <p:extLst>
      <p:ext uri="{BB962C8B-B14F-4D97-AF65-F5344CB8AC3E}">
        <p14:creationId xmlns:p14="http://schemas.microsoft.com/office/powerpoint/2010/main" val="20636137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01E37-BCDC-4154-83C4-4EE917A5C1FE}"/>
              </a:ext>
            </a:extLst>
          </p:cNvPr>
          <p:cNvSpPr>
            <a:spLocks noGrp="1"/>
          </p:cNvSpPr>
          <p:nvPr>
            <p:ph type="title"/>
          </p:nvPr>
        </p:nvSpPr>
        <p:spPr/>
        <p:txBody>
          <a:bodyPr/>
          <a:lstStyle/>
          <a:p>
            <a:pPr algn="ctr"/>
            <a:r>
              <a:rPr lang="pt-BR" dirty="0"/>
              <a:t>ESTUDOS, PARTICIPAÇÃO</a:t>
            </a:r>
          </a:p>
        </p:txBody>
      </p:sp>
      <p:sp>
        <p:nvSpPr>
          <p:cNvPr id="3" name="Espaço Reservado para Conteúdo 2">
            <a:extLst>
              <a:ext uri="{FF2B5EF4-FFF2-40B4-BE49-F238E27FC236}">
                <a16:creationId xmlns:a16="http://schemas.microsoft.com/office/drawing/2014/main" id="{4B64C474-512F-480C-AFD5-4A86F851D66D}"/>
              </a:ext>
            </a:extLst>
          </p:cNvPr>
          <p:cNvSpPr>
            <a:spLocks noGrp="1"/>
          </p:cNvSpPr>
          <p:nvPr>
            <p:ph idx="1"/>
          </p:nvPr>
        </p:nvSpPr>
        <p:spPr>
          <a:xfrm>
            <a:off x="1103312" y="1590676"/>
            <a:ext cx="8946541" cy="5391150"/>
          </a:xfrm>
        </p:spPr>
        <p:txBody>
          <a:bodyPr>
            <a:normAutofit lnSpcReduction="10000"/>
          </a:bodyPr>
          <a:lstStyle/>
          <a:p>
            <a:pPr algn="just"/>
            <a:r>
              <a:rPr lang="pt-BR" sz="2100" b="1" dirty="0"/>
              <a:t>116. Que benefícios trazem os estudos evangélico-doutrinários para o médium?</a:t>
            </a:r>
          </a:p>
          <a:p>
            <a:pPr marL="0" indent="0" algn="just">
              <a:buNone/>
            </a:pPr>
            <a:endParaRPr lang="pt-BR" sz="2100" b="1" dirty="0"/>
          </a:p>
          <a:p>
            <a:pPr algn="just"/>
            <a:r>
              <a:rPr lang="pt-BR" sz="2100" i="1" dirty="0"/>
              <a:t>Raul – </a:t>
            </a:r>
            <a:r>
              <a:rPr lang="pt-BR" sz="2100" dirty="0"/>
              <a:t>O benefício de, dando-lhe a instrução-conhecimento, propiciar-lhe a instrução-educação. É através do estudo, mormente do Evangelho e das obras basilares da Doutrina Espírita, que o médium se irá apercebendo de quem ele é, porque ele é médium, quais as suas responsabilidades diante da mediunidade, por que o indivíduo chega à Terra com a tarefa da </a:t>
            </a:r>
            <a:r>
              <a:rPr lang="pt-BR" sz="2100" dirty="0" err="1"/>
              <a:t>paranormalidade</a:t>
            </a:r>
            <a:r>
              <a:rPr lang="pt-BR" sz="2100" dirty="0"/>
              <a:t> para exercitar. </a:t>
            </a:r>
          </a:p>
          <a:p>
            <a:pPr algn="just"/>
            <a:r>
              <a:rPr lang="pt-BR" sz="2100" dirty="0"/>
              <a:t>Quando adentra </a:t>
            </a:r>
            <a:r>
              <a:rPr lang="pt-BR" sz="2100" i="1" dirty="0"/>
              <a:t>O Evangelho Segundo o Espiritismo</a:t>
            </a:r>
            <a:r>
              <a:rPr lang="pt-BR" sz="2100" dirty="0"/>
              <a:t>, vai estudar “Dai de graça o que de graça recebeis”; se pergunta aos espíritos por que Deus concede a mediunidade a indivíduos que ele sabe que poderão falhar, as Entidades Benfeitoras da Terra </a:t>
            </a:r>
            <a:r>
              <a:rPr lang="pt-BR" sz="2100" dirty="0" err="1"/>
              <a:t>redargúem</a:t>
            </a:r>
            <a:r>
              <a:rPr lang="pt-BR" sz="2100" dirty="0"/>
              <a:t> que “pelo mesmo motivo que ele dá bons olhos a gatunos”. </a:t>
            </a:r>
          </a:p>
          <a:p>
            <a:endParaRPr lang="pt-BR" dirty="0"/>
          </a:p>
        </p:txBody>
      </p:sp>
    </p:spTree>
    <p:extLst>
      <p:ext uri="{BB962C8B-B14F-4D97-AF65-F5344CB8AC3E}">
        <p14:creationId xmlns:p14="http://schemas.microsoft.com/office/powerpoint/2010/main" val="34071069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7966C-DCB6-4119-89B6-05D814D7810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FE5FA05-6B49-41E6-87E6-853EA7D335F4}"/>
              </a:ext>
            </a:extLst>
          </p:cNvPr>
          <p:cNvSpPr>
            <a:spLocks noGrp="1"/>
          </p:cNvSpPr>
          <p:nvPr>
            <p:ph idx="1"/>
          </p:nvPr>
        </p:nvSpPr>
        <p:spPr/>
        <p:txBody>
          <a:bodyPr/>
          <a:lstStyle/>
          <a:p>
            <a:pPr algn="just"/>
            <a:r>
              <a:rPr lang="pt-BR" dirty="0"/>
              <a:t>Exatamente por isso o estudo espírita para o médium vai lhe dando os porquês, vai elucidando-o, a fim de que não aja porque os outros agem, não faça simplesmente porque o dirigente mandou que fizesse, mas para que tenha aquela fé raciocinada, a fé-convicção, aquela fé certeza, na coerência de quem faz porque sabe o que deve fazer.</a:t>
            </a:r>
          </a:p>
          <a:p>
            <a:endParaRPr lang="pt-BR" dirty="0"/>
          </a:p>
        </p:txBody>
      </p:sp>
    </p:spTree>
    <p:extLst>
      <p:ext uri="{BB962C8B-B14F-4D97-AF65-F5344CB8AC3E}">
        <p14:creationId xmlns:p14="http://schemas.microsoft.com/office/powerpoint/2010/main" val="3118233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3DE056-833D-47C3-A06E-5502DC0AD15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189A237-2978-4B53-93A4-2892FF3CCAB1}"/>
              </a:ext>
            </a:extLst>
          </p:cNvPr>
          <p:cNvSpPr>
            <a:spLocks noGrp="1"/>
          </p:cNvSpPr>
          <p:nvPr>
            <p:ph idx="1"/>
          </p:nvPr>
        </p:nvSpPr>
        <p:spPr/>
        <p:txBody>
          <a:bodyPr>
            <a:normAutofit/>
          </a:bodyPr>
          <a:lstStyle/>
          <a:p>
            <a:pPr algn="just"/>
            <a:r>
              <a:rPr lang="pt-BR" b="1" dirty="0"/>
              <a:t>117. Que podemos pensar da atitude de muitos que, à guisa de cooperarem com vários Centros Espíritas, na segunda-feira, frequentam um trabalho num determinado Centro; na terça estão num trabalho mediúnico, noutro Centro; na quarta-feira num terceiro, e assim sucessivamente?</a:t>
            </a:r>
          </a:p>
          <a:p>
            <a:pPr marL="0" indent="0" algn="just">
              <a:buNone/>
            </a:pPr>
            <a:endParaRPr lang="pt-BR" b="1" dirty="0"/>
          </a:p>
          <a:p>
            <a:pPr algn="just"/>
            <a:r>
              <a:rPr lang="pt-BR" i="1" dirty="0"/>
              <a:t>Divaldo – </a:t>
            </a:r>
            <a:r>
              <a:rPr lang="pt-BR" dirty="0"/>
              <a:t>Há um ditado que diz: “quem muito abarca, pouco aperta”. Quem pretende fazer tudo, faz sempre mal todas as coisas. Por que essa pretensão de ajudar a todos? Se cada um cumprir com seu dever, com dedicação, no local em que o Senhor o colocou, estará realizando um trabalho nobilitante. </a:t>
            </a:r>
          </a:p>
        </p:txBody>
      </p:sp>
    </p:spTree>
    <p:extLst>
      <p:ext uri="{BB962C8B-B14F-4D97-AF65-F5344CB8AC3E}">
        <p14:creationId xmlns:p14="http://schemas.microsoft.com/office/powerpoint/2010/main" val="40194253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6CF9D8-4CA2-4811-B4F6-FB439009B70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0BAB9B-C667-45F9-8F7A-A525490801D9}"/>
              </a:ext>
            </a:extLst>
          </p:cNvPr>
          <p:cNvSpPr>
            <a:spLocks noGrp="1"/>
          </p:cNvSpPr>
          <p:nvPr>
            <p:ph idx="1"/>
          </p:nvPr>
        </p:nvSpPr>
        <p:spPr/>
        <p:txBody>
          <a:bodyPr/>
          <a:lstStyle/>
          <a:p>
            <a:pPr algn="just"/>
            <a:r>
              <a:rPr lang="pt-BR" dirty="0"/>
              <a:t>A presunção de atender a todos é, de certo modo, uma forma de </a:t>
            </a:r>
            <a:r>
              <a:rPr lang="pt-BR" dirty="0" err="1"/>
              <a:t>auto-suficiência</a:t>
            </a:r>
            <a:r>
              <a:rPr lang="pt-BR" dirty="0"/>
              <a:t>, pois quem assim age acredita que não estando em algum lugar, as coisas ali não irão bem. </a:t>
            </a:r>
          </a:p>
          <a:p>
            <a:pPr algn="just"/>
            <a:r>
              <a:rPr lang="pt-BR" dirty="0"/>
              <a:t>E, quando desencarnar? Então é melhor vincular-se a um grupo de pessoas que lhe sejam simpáticas, para que as reuniões sérias, de que trata </a:t>
            </a:r>
            <a:r>
              <a:rPr lang="pt-BR" i="1" dirty="0"/>
              <a:t>O Livro dos Médiuns </a:t>
            </a:r>
            <a:r>
              <a:rPr lang="pt-BR" dirty="0"/>
              <a:t>de Allan Kardec, possam produzir os frutos necessários e desejados.</a:t>
            </a:r>
          </a:p>
          <a:p>
            <a:pPr algn="just"/>
            <a:endParaRPr lang="pt-BR" dirty="0"/>
          </a:p>
          <a:p>
            <a:pPr algn="just"/>
            <a:r>
              <a:rPr lang="pt-BR" dirty="0"/>
              <a:t>Como já dizia Sócrates: Tome cuidado com o vazio de uma vida ocupada demais.”</a:t>
            </a:r>
          </a:p>
        </p:txBody>
      </p:sp>
    </p:spTree>
    <p:extLst>
      <p:ext uri="{BB962C8B-B14F-4D97-AF65-F5344CB8AC3E}">
        <p14:creationId xmlns:p14="http://schemas.microsoft.com/office/powerpoint/2010/main" val="23356939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86814F-62DE-49FE-9B4A-79B6534D77BD}"/>
              </a:ext>
            </a:extLst>
          </p:cNvPr>
          <p:cNvSpPr>
            <a:spLocks noGrp="1"/>
          </p:cNvSpPr>
          <p:nvPr>
            <p:ph type="title"/>
          </p:nvPr>
        </p:nvSpPr>
        <p:spPr/>
        <p:txBody>
          <a:bodyPr/>
          <a:lstStyle/>
          <a:p>
            <a:pPr algn="ctr"/>
            <a:r>
              <a:rPr lang="pt-BR" dirty="0"/>
              <a:t>FAÇA O EVANGELHO NO LAR</a:t>
            </a:r>
          </a:p>
        </p:txBody>
      </p:sp>
      <p:sp>
        <p:nvSpPr>
          <p:cNvPr id="3" name="Espaço Reservado para Conteúdo 2">
            <a:extLst>
              <a:ext uri="{FF2B5EF4-FFF2-40B4-BE49-F238E27FC236}">
                <a16:creationId xmlns:a16="http://schemas.microsoft.com/office/drawing/2014/main" id="{4680647B-99AF-4274-8D86-13E121056A63}"/>
              </a:ext>
            </a:extLst>
          </p:cNvPr>
          <p:cNvSpPr>
            <a:spLocks noGrp="1"/>
          </p:cNvSpPr>
          <p:nvPr>
            <p:ph idx="1"/>
          </p:nvPr>
        </p:nvSpPr>
        <p:spPr/>
        <p:txBody>
          <a:bodyPr/>
          <a:lstStyle/>
          <a:p>
            <a:pPr fontAlgn="base"/>
            <a:r>
              <a:rPr lang="pt-BR" b="1" dirty="0"/>
              <a:t>O EVANGELHO NO LAR</a:t>
            </a:r>
            <a:endParaRPr lang="pt-BR" dirty="0"/>
          </a:p>
          <a:p>
            <a:pPr marL="0" indent="0" fontAlgn="base">
              <a:buNone/>
            </a:pPr>
            <a:r>
              <a:rPr lang="pt-BR" b="1" i="1" dirty="0"/>
              <a:t>“Quando o ensinamento do Mestre vibra entre quatro paredes de um templo doméstico, os pequeninos sacrifícios tecem a felicidade comum.”</a:t>
            </a:r>
            <a:endParaRPr lang="pt-BR" dirty="0"/>
          </a:p>
          <a:p>
            <a:pPr marL="0" indent="0" fontAlgn="base">
              <a:buNone/>
            </a:pPr>
            <a:r>
              <a:rPr lang="pt-BR" dirty="0"/>
              <a:t>(Do livro Luz no Lar, psicografado por Francisco Cândido Xavier, por Espíritos diversos, Cap. 1)</a:t>
            </a:r>
          </a:p>
          <a:p>
            <a:endParaRPr lang="pt-BR" dirty="0"/>
          </a:p>
        </p:txBody>
      </p:sp>
    </p:spTree>
    <p:extLst>
      <p:ext uri="{BB962C8B-B14F-4D97-AF65-F5344CB8AC3E}">
        <p14:creationId xmlns:p14="http://schemas.microsoft.com/office/powerpoint/2010/main" val="3283126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4697C0-E60A-4219-8C62-B77F0BA9A2F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AD610BA-AA8C-4675-A2E6-41DD489E8884}"/>
              </a:ext>
            </a:extLst>
          </p:cNvPr>
          <p:cNvSpPr>
            <a:spLocks noGrp="1"/>
          </p:cNvSpPr>
          <p:nvPr>
            <p:ph idx="1"/>
          </p:nvPr>
        </p:nvSpPr>
        <p:spPr/>
        <p:txBody>
          <a:bodyPr/>
          <a:lstStyle/>
          <a:p>
            <a:pPr algn="just"/>
            <a:r>
              <a:rPr lang="pt-BR" dirty="0"/>
              <a:t>O médium espírita consciente dessas influências passa a perceber com mais intensidade pelas suas sensibilidades, a presença do mundo espiritual a guiá-lo, e entre ele e os seus guias espirituais estabelece-se uma corrente permanente de comunicações, de maneira que as ideias se fundem, prevalecendo as do ser superior. É bom que o instrumento terreno se prepare por todos os meios, para que possa ajudar o mundo espiritual a difundir as verdades eternas. O Evangelho, neste fim de século, haverá de ser conhecido em Espírito e verdade por todas as criaturas. É o Cristo voltando para a humanidade em outros moldes, na feição divinamente solar.</a:t>
            </a:r>
          </a:p>
          <a:p>
            <a:endParaRPr lang="pt-BR" dirty="0"/>
          </a:p>
        </p:txBody>
      </p:sp>
    </p:spTree>
    <p:extLst>
      <p:ext uri="{BB962C8B-B14F-4D97-AF65-F5344CB8AC3E}">
        <p14:creationId xmlns:p14="http://schemas.microsoft.com/office/powerpoint/2010/main" val="28630238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7BAA26-FB1A-441A-B044-0B1E1E1FABC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93377B8-B46A-4AFB-8CA2-532167379D13}"/>
              </a:ext>
            </a:extLst>
          </p:cNvPr>
          <p:cNvSpPr>
            <a:spLocks noGrp="1"/>
          </p:cNvSpPr>
          <p:nvPr>
            <p:ph idx="1"/>
          </p:nvPr>
        </p:nvSpPr>
        <p:spPr/>
        <p:txBody>
          <a:bodyPr>
            <a:normAutofit/>
          </a:bodyPr>
          <a:lstStyle/>
          <a:p>
            <a:pPr marL="0" indent="0" algn="just" fontAlgn="base">
              <a:buNone/>
            </a:pPr>
            <a:r>
              <a:rPr lang="pt-BR" dirty="0"/>
              <a:t>Quando entendemos a importância do estudo do Evangelho de Jesus, como diretriz ao aprimoramento moral, compreendemos que o primeiro local para esse estudo e vivência dos seus ensinos é o próprio lar.</a:t>
            </a:r>
          </a:p>
          <a:p>
            <a:pPr marL="0" indent="0" algn="just" fontAlgn="base">
              <a:buNone/>
            </a:pPr>
            <a:r>
              <a:rPr lang="pt-BR" dirty="0"/>
              <a:t>É no reduto doméstico, assim como fazia Jesus, no lar que o acolhia, a casa de Pedro, que as primeiras lições do Evangelho devem ser lidas, sentidas e vivenciadas.</a:t>
            </a:r>
          </a:p>
          <a:p>
            <a:pPr marL="0" indent="0" algn="just" fontAlgn="base">
              <a:buNone/>
            </a:pPr>
            <a:r>
              <a:rPr lang="pt-BR" dirty="0"/>
              <a:t>O espírita compreende que sua missão no mundo principia no reduto doméstico, em sua casa, por meio do estudo do Evangelho de Jesus no Lar.</a:t>
            </a:r>
          </a:p>
          <a:p>
            <a:pPr marL="0" indent="0" algn="just">
              <a:buNone/>
            </a:pPr>
            <a:endParaRPr lang="pt-BR" dirty="0"/>
          </a:p>
        </p:txBody>
      </p:sp>
    </p:spTree>
    <p:extLst>
      <p:ext uri="{BB962C8B-B14F-4D97-AF65-F5344CB8AC3E}">
        <p14:creationId xmlns:p14="http://schemas.microsoft.com/office/powerpoint/2010/main" val="15714408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9E2D5-C21F-4C1C-94F9-DF81A27D3F9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577F71C-A4D4-44C4-A505-B7AEA2B68A73}"/>
              </a:ext>
            </a:extLst>
          </p:cNvPr>
          <p:cNvSpPr>
            <a:spLocks noGrp="1"/>
          </p:cNvSpPr>
          <p:nvPr>
            <p:ph idx="1"/>
          </p:nvPr>
        </p:nvSpPr>
        <p:spPr/>
        <p:txBody>
          <a:bodyPr/>
          <a:lstStyle/>
          <a:p>
            <a:pPr marL="0" indent="0" algn="just" fontAlgn="base">
              <a:buNone/>
            </a:pPr>
            <a:r>
              <a:rPr lang="pt-BR" dirty="0"/>
              <a:t>Então, como fazer?</a:t>
            </a:r>
          </a:p>
          <a:p>
            <a:pPr marL="0" indent="0" algn="just" fontAlgn="base">
              <a:buNone/>
            </a:pPr>
            <a:r>
              <a:rPr lang="pt-BR" dirty="0"/>
              <a:t>Converse com todos que residem com você sobre a importância desse estudo, para que, em família, possam compreender melhor os ensinamentos cristãos, a partir de um momento de união fraterna, que se desenvolverá de maneira harmônica e respeitosa. Explique que as reflexões conjuntas acerca do Evangelho, permitirão manter o ambiente da casa espiritualmente saneado, por meio de sentimentos e pensamentos elevados, favorecendo a presença e a influência de Mensageiros do Bem; explique, também, que esse momento facilitará, em sua residência, a recepção do amparo espiritual, já que auxilia na manutenção de elevado padrão vibratório no ambiente e em cada um que ali vive.</a:t>
            </a:r>
          </a:p>
          <a:p>
            <a:endParaRPr lang="pt-BR" dirty="0"/>
          </a:p>
        </p:txBody>
      </p:sp>
    </p:spTree>
    <p:extLst>
      <p:ext uri="{BB962C8B-B14F-4D97-AF65-F5344CB8AC3E}">
        <p14:creationId xmlns:p14="http://schemas.microsoft.com/office/powerpoint/2010/main" val="13203226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882C54-62C1-47CB-BA68-6A019B95DEF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4162AA8-1B47-4266-8A23-E48451B66D23}"/>
              </a:ext>
            </a:extLst>
          </p:cNvPr>
          <p:cNvSpPr>
            <a:spLocks noGrp="1"/>
          </p:cNvSpPr>
          <p:nvPr>
            <p:ph idx="1"/>
          </p:nvPr>
        </p:nvSpPr>
        <p:spPr/>
        <p:txBody>
          <a:bodyPr/>
          <a:lstStyle/>
          <a:p>
            <a:pPr fontAlgn="base"/>
            <a:r>
              <a:rPr lang="pt-BR" dirty="0"/>
              <a:t>Convide sua família, quem mora com você, para participar. Se mora sozinho, defina para você esse momento precioso de estudo e reflexões. Lembre-se de que, espiritualmente, sempre estamos acompanhados.</a:t>
            </a:r>
          </a:p>
          <a:p>
            <a:pPr fontAlgn="base"/>
            <a:r>
              <a:rPr lang="pt-BR" dirty="0"/>
              <a:t>Escolha, na semana, um dia e horário em que todos possam estar presentes.</a:t>
            </a:r>
          </a:p>
          <a:p>
            <a:pPr fontAlgn="base"/>
            <a:r>
              <a:rPr lang="pt-BR" dirty="0"/>
              <a:t>O tempo médio para a realização do Evangelho no Lar costuma ser de trinta minutos.</a:t>
            </a:r>
          </a:p>
          <a:p>
            <a:pPr fontAlgn="base"/>
            <a:r>
              <a:rPr lang="pt-BR" dirty="0"/>
              <a:t>As crianças são bem-vindas e, se houver visitantes em casa, eles também podem ser convidados a participar. Se não forem espíritas, apenas explique a eles a finalidade e importância daquele momento.</a:t>
            </a:r>
          </a:p>
          <a:p>
            <a:endParaRPr lang="pt-BR" dirty="0"/>
          </a:p>
        </p:txBody>
      </p:sp>
    </p:spTree>
    <p:extLst>
      <p:ext uri="{BB962C8B-B14F-4D97-AF65-F5344CB8AC3E}">
        <p14:creationId xmlns:p14="http://schemas.microsoft.com/office/powerpoint/2010/main" val="40392421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454756-7610-48A2-90D7-930DC97EE00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EA9A8E3-6BF2-4A56-B923-A38F69C12954}"/>
              </a:ext>
            </a:extLst>
          </p:cNvPr>
          <p:cNvSpPr>
            <a:spLocks noGrp="1"/>
          </p:cNvSpPr>
          <p:nvPr>
            <p:ph idx="1"/>
          </p:nvPr>
        </p:nvSpPr>
        <p:spPr/>
        <p:txBody>
          <a:bodyPr>
            <a:normAutofit lnSpcReduction="10000"/>
          </a:bodyPr>
          <a:lstStyle/>
          <a:p>
            <a:pPr fontAlgn="base"/>
            <a:r>
              <a:rPr lang="pt-BR" dirty="0"/>
              <a:t>O seguinte roteiro pode ser utilizado como sugestão:</a:t>
            </a:r>
          </a:p>
          <a:p>
            <a:pPr fontAlgn="base"/>
            <a:r>
              <a:rPr lang="pt-BR" dirty="0"/>
              <a:t>Preparação: leitura de mensagem breve sem comentários;</a:t>
            </a:r>
          </a:p>
          <a:p>
            <a:pPr fontAlgn="base"/>
            <a:r>
              <a:rPr lang="pt-BR" dirty="0"/>
              <a:t>Início: prece simples e espontânea;</a:t>
            </a:r>
          </a:p>
          <a:p>
            <a:pPr fontAlgn="base"/>
            <a:r>
              <a:rPr lang="pt-BR" dirty="0"/>
              <a:t>Leitura: O Evangelho Segundo o Espiritismo (um ou dois itens, por estudo, desde o prefácio);</a:t>
            </a:r>
          </a:p>
          <a:p>
            <a:pPr fontAlgn="base"/>
            <a:r>
              <a:rPr lang="pt-BR" dirty="0"/>
              <a:t>Comentários: breves, com a participação dos presentes, evidenciando o ensino moral aplicado às situações do dia a dia;</a:t>
            </a:r>
          </a:p>
          <a:p>
            <a:pPr fontAlgn="base"/>
            <a:r>
              <a:rPr lang="pt-BR" dirty="0"/>
              <a:t>Vibrações: pela fraternidade, paz e pelo equilíbrio entre os povos; pelos governantes; pela vivência do Evangelho de Jesus em todos os lares; pelo próprio lar;</a:t>
            </a:r>
          </a:p>
          <a:p>
            <a:pPr fontAlgn="base"/>
            <a:r>
              <a:rPr lang="pt-BR" dirty="0"/>
              <a:t>Pedidos: por amigos, parentes, pessoas que estão necessitando de ajuda… ;</a:t>
            </a:r>
          </a:p>
          <a:p>
            <a:pPr marL="0" indent="0">
              <a:buNone/>
            </a:pPr>
            <a:endParaRPr lang="pt-BR" dirty="0"/>
          </a:p>
        </p:txBody>
      </p:sp>
    </p:spTree>
    <p:extLst>
      <p:ext uri="{BB962C8B-B14F-4D97-AF65-F5344CB8AC3E}">
        <p14:creationId xmlns:p14="http://schemas.microsoft.com/office/powerpoint/2010/main" val="42301220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5271B8-3866-46C2-B0E1-913E5293DC1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5B96D52-736F-451F-96A1-6F0E50152CC8}"/>
              </a:ext>
            </a:extLst>
          </p:cNvPr>
          <p:cNvSpPr>
            <a:spLocks noGrp="1"/>
          </p:cNvSpPr>
          <p:nvPr>
            <p:ph idx="1"/>
          </p:nvPr>
        </p:nvSpPr>
        <p:spPr/>
        <p:txBody>
          <a:bodyPr>
            <a:normAutofit fontScale="92500" lnSpcReduction="20000"/>
          </a:bodyPr>
          <a:lstStyle/>
          <a:p>
            <a:pPr fontAlgn="base"/>
            <a:r>
              <a:rPr lang="pt-BR" dirty="0"/>
              <a:t>Encerramento: prece simples, sincera, agradecendo a Deus, a Jesus, aos amigos espirituais.</a:t>
            </a:r>
          </a:p>
          <a:p>
            <a:pPr fontAlgn="base"/>
            <a:r>
              <a:rPr lang="pt-BR" dirty="0"/>
              <a:t>As seguintes obras podem ser utilizadas nesse momento especial:</a:t>
            </a:r>
          </a:p>
          <a:p>
            <a:pPr fontAlgn="base"/>
            <a:r>
              <a:rPr lang="pt-BR" dirty="0"/>
              <a:t>O Evangelho Segundo o Espiritismo, como obra básica;</a:t>
            </a:r>
          </a:p>
          <a:p>
            <a:pPr fontAlgn="base"/>
            <a:r>
              <a:rPr lang="pt-BR" dirty="0"/>
              <a:t>Caminho, verdade e vida, Pão Nosso, Vinha de Luz, Fonte Viva, Agenda Cristã.</a:t>
            </a:r>
          </a:p>
          <a:p>
            <a:pPr fontAlgn="base"/>
            <a:r>
              <a:rPr lang="pt-BR" dirty="0"/>
              <a:t>Esse momento no lar não se trata de reunião mediúnica e, portanto, qualquer ideia advinda pela via da intuição deve permanecer como comentário geral, a ser dito de maneira simples, no momento oportuno.</a:t>
            </a:r>
          </a:p>
          <a:p>
            <a:pPr fontAlgn="base"/>
            <a:r>
              <a:rPr lang="pt-BR" dirty="0"/>
              <a:t>No estudo do Evangelho de Jesus no Lar, a fé e a perseverança são diretrizes ao aprimoramento moral de todos os envolvidos.</a:t>
            </a:r>
          </a:p>
          <a:p>
            <a:pPr fontAlgn="base"/>
            <a:r>
              <a:rPr lang="pt-BR" dirty="0"/>
              <a:t>Fonte: (</a:t>
            </a:r>
            <a:r>
              <a:rPr lang="pt-BR" dirty="0" err="1"/>
              <a:t>Feb</a:t>
            </a:r>
            <a:r>
              <a:rPr lang="pt-BR" dirty="0"/>
              <a:t>)</a:t>
            </a:r>
          </a:p>
          <a:p>
            <a:endParaRPr lang="pt-BR" dirty="0"/>
          </a:p>
        </p:txBody>
      </p:sp>
    </p:spTree>
    <p:extLst>
      <p:ext uri="{BB962C8B-B14F-4D97-AF65-F5344CB8AC3E}">
        <p14:creationId xmlns:p14="http://schemas.microsoft.com/office/powerpoint/2010/main" val="585300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B06359-FB1E-480B-88DD-7FAA9FF1209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2D55282-AB7B-473E-8804-A3BE0B35BD4E}"/>
              </a:ext>
            </a:extLst>
          </p:cNvPr>
          <p:cNvSpPr>
            <a:spLocks noGrp="1"/>
          </p:cNvSpPr>
          <p:nvPr>
            <p:ph idx="1"/>
          </p:nvPr>
        </p:nvSpPr>
        <p:spPr/>
        <p:txBody>
          <a:bodyPr>
            <a:normAutofit/>
          </a:bodyPr>
          <a:lstStyle/>
          <a:p>
            <a:pPr algn="just"/>
            <a:r>
              <a:rPr lang="pt-BR" dirty="0"/>
              <a:t>Os seres humanos ainda são ignorantes no que tange ao Espírito. Pode-se dizer que nada sabem, pois ignoram até o próprio corpo que usam como instrumento de evolução. A Doutrina Espírita é uma força da Luz, que tem a missão de influenciar a humanidade, em um grande empenho para que os povos possam modificar suas estruturas íntimas, desde o gesto mecânico até às batidas rítmicas do coração, desde a vida celular ao conjunto orgânico. </a:t>
            </a:r>
          </a:p>
          <a:p>
            <a:pPr algn="just"/>
            <a:r>
              <a:rPr lang="pt-BR" u="sng" dirty="0"/>
              <a:t>Mudando-se o modo de viver e a posição mental, tudo em torno começará a mudar, e se o universo é harmonia, somente vivemos bem sintonizados com ele, porque Deus é harmonia.</a:t>
            </a:r>
          </a:p>
          <a:p>
            <a:endParaRPr lang="pt-BR" dirty="0"/>
          </a:p>
        </p:txBody>
      </p:sp>
    </p:spTree>
    <p:extLst>
      <p:ext uri="{BB962C8B-B14F-4D97-AF65-F5344CB8AC3E}">
        <p14:creationId xmlns:p14="http://schemas.microsoft.com/office/powerpoint/2010/main" val="3265709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00CD4A-174C-417A-B511-D0179B39AED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4EE4184-DF07-46BB-8AFE-BCAD7A946A1B}"/>
              </a:ext>
            </a:extLst>
          </p:cNvPr>
          <p:cNvSpPr>
            <a:spLocks noGrp="1"/>
          </p:cNvSpPr>
          <p:nvPr>
            <p:ph idx="1"/>
          </p:nvPr>
        </p:nvSpPr>
        <p:spPr/>
        <p:txBody>
          <a:bodyPr/>
          <a:lstStyle/>
          <a:p>
            <a:pPr algn="just"/>
            <a:r>
              <a:rPr lang="pt-BR" dirty="0"/>
              <a:t>Em cada passo que damos, estamos acompanhados por numerosos Espíritos que nos ajudam, observando o que fazemos ou atrapalhando nossas ideias. A escola é completa; não falta o de que precisamos, entrementes, se trabalharmos no campo interno, semeando o bem, o amor e a fraternidade, certamente que o mal em torno de nós desaparecerá, por não ser atraído pelos nossos pensamentos. Assim morrerão as paixões inferiores e, com elas, o orgulho e o egoísmo.</a:t>
            </a:r>
          </a:p>
          <a:p>
            <a:endParaRPr lang="pt-BR" dirty="0"/>
          </a:p>
        </p:txBody>
      </p:sp>
    </p:spTree>
    <p:extLst>
      <p:ext uri="{BB962C8B-B14F-4D97-AF65-F5344CB8AC3E}">
        <p14:creationId xmlns:p14="http://schemas.microsoft.com/office/powerpoint/2010/main" val="3248899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34647</TotalTime>
  <Words>8492</Words>
  <Application>Microsoft Office PowerPoint</Application>
  <PresentationFormat>Widescreen</PresentationFormat>
  <Paragraphs>226</Paragraphs>
  <Slides>74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74</vt:i4>
      </vt:variant>
    </vt:vector>
  </HeadingPairs>
  <TitlesOfParts>
    <vt:vector size="79" baseType="lpstr">
      <vt:lpstr>Arial</vt:lpstr>
      <vt:lpstr>Calibri Light</vt:lpstr>
      <vt:lpstr>Century Gothic</vt:lpstr>
      <vt:lpstr>Wingdings 3</vt:lpstr>
      <vt:lpstr>Íon</vt:lpstr>
      <vt:lpstr>ESTUDO SEGURANÇA MEDIÚNICA  PARTE 1</vt:lpstr>
      <vt:lpstr>INFLUÊNCIA OCULTA DOS ESPÍRITOS SOBRE OS NOSSOS PENSAMENTOS E SOBRE NOSSAS AÇÕES</vt:lpstr>
      <vt:lpstr>CENSO ESPIRITUAL</vt:lpstr>
      <vt:lpstr>Apresentação do PowerPoint</vt:lpstr>
      <vt:lpstr>Apresentação do PowerPoint</vt:lpstr>
      <vt:lpstr>FILOSOFIA ESPÍRITA- QUESTÃO 459  COMENTADA</vt:lpstr>
      <vt:lpstr>Apresentação do PowerPoint</vt:lpstr>
      <vt:lpstr>Apresentação do PowerPoint</vt:lpstr>
      <vt:lpstr>Apresentação do PowerPoint</vt:lpstr>
      <vt:lpstr>Apresentação do PowerPoint</vt:lpstr>
      <vt:lpstr>Apresentação do PowerPoint</vt:lpstr>
      <vt:lpstr>FILOSOFIA ESPÍRITA – QUESTÃO 469 COMENTADA</vt:lpstr>
      <vt:lpstr>Apresentação do PowerPoint</vt:lpstr>
      <vt:lpstr>Apresentação do PowerPoint</vt:lpstr>
      <vt:lpstr>Apresentação do PowerPoint</vt:lpstr>
      <vt:lpstr>Apresentação do PowerPoint</vt:lpstr>
      <vt:lpstr>DIRETRIZES DE SEGURANÇA -  MÉDIUNS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MÉDIUNS CURADORES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GRUPO MEDIÚNICO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DESENVOLVIMENTO MEDIÚNICO</vt:lpstr>
      <vt:lpstr>Apresentação do PowerPoint</vt:lpstr>
      <vt:lpstr>Apresentação do PowerPoint</vt:lpstr>
      <vt:lpstr>COMUNICAÇÕES</vt:lpstr>
      <vt:lpstr>DOUTRINAÇÃO</vt:lpstr>
      <vt:lpstr>Apresentação do PowerPoint</vt:lpstr>
      <vt:lpstr>MENTORES</vt:lpstr>
      <vt:lpstr>Apresentação do PowerPoint</vt:lpstr>
      <vt:lpstr>ALIMENTAÇÃO</vt:lpstr>
      <vt:lpstr>Apresentação do PowerPoint</vt:lpstr>
      <vt:lpstr>Apresentação do PowerPoint</vt:lpstr>
      <vt:lpstr>Vídeo sobre consumo de álcool</vt:lpstr>
      <vt:lpstr>ESTUDOS, PARTICIPAÇÃO</vt:lpstr>
      <vt:lpstr>Apresentação do PowerPoint</vt:lpstr>
      <vt:lpstr>Apresentação do PowerPoint</vt:lpstr>
      <vt:lpstr>Apresentação do PowerPoint</vt:lpstr>
      <vt:lpstr>FAÇA O EVANGELHO NO LAR</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ESTUDO SEGURANÇA MEDIÚNICA  PARTE 1</dc:title>
  <dc:creator>Marcelo</dc:creator>
  <cp:lastModifiedBy>Marcelo</cp:lastModifiedBy>
  <cp:revision>219</cp:revision>
  <dcterms:created xsi:type="dcterms:W3CDTF">2023-10-19T18:37:55Z</dcterms:created>
  <dcterms:modified xsi:type="dcterms:W3CDTF">2023-11-12T20:05:18Z</dcterms:modified>
</cp:coreProperties>
</file>