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5" r:id="rId7"/>
    <p:sldId id="260" r:id="rId8"/>
    <p:sldId id="261"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81"/>
  </p:normalViewPr>
  <p:slideViewPr>
    <p:cSldViewPr snapToGrid="0" snapToObjects="1">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pt-BR"/>
              <a:t>Clique para editar o título Mestre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pt-BR"/>
              <a:t>Clique para editar o título Mestre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3" name="Date Placeholder 2"/>
          <p:cNvSpPr>
            <a:spLocks noGrp="1"/>
          </p:cNvSpPr>
          <p:nvPr>
            <p:ph type="dt" sz="half" idx="10"/>
          </p:nvPr>
        </p:nvSpPr>
        <p:spPr/>
        <p:txBody>
          <a:bodyPr/>
          <a:lstStyle/>
          <a:p>
            <a:fld id="{48A87A34-81AB-432B-8DAE-1953F412C126}"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3" name="Date Placeholder 2"/>
          <p:cNvSpPr>
            <a:spLocks noGrp="1"/>
          </p:cNvSpPr>
          <p:nvPr>
            <p:ph type="dt" sz="half" idx="10"/>
          </p:nvPr>
        </p:nvSpPr>
        <p:spPr/>
        <p:txBody>
          <a:bodyPr/>
          <a:lstStyle/>
          <a:p>
            <a:fld id="{48A87A34-81AB-432B-8DAE-1953F412C126}"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pt-BR"/>
              <a:t>Clique para editar o título Mestre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pt-BR"/>
              <a:t>Clique para editar o título Mestre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8A87A34-81AB-432B-8DAE-1953F412C126}"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2" name="Content Placeholder 3"/>
          <p:cNvSpPr>
            <a:spLocks noGrp="1"/>
          </p:cNvSpPr>
          <p:nvPr>
            <p:ph sz="quarter" idx="13"/>
          </p:nvPr>
        </p:nvSpPr>
        <p:spPr>
          <a:xfrm>
            <a:off x="913774" y="3051012"/>
            <a:ext cx="5106027" cy="274018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3" name="Content Placeholder 5"/>
          <p:cNvSpPr>
            <a:spLocks noGrp="1"/>
          </p:cNvSpPr>
          <p:nvPr>
            <p:ph sz="quarter" idx="14"/>
          </p:nvPr>
        </p:nvSpPr>
        <p:spPr>
          <a:xfrm>
            <a:off x="6172200" y="3051012"/>
            <a:ext cx="5105401" cy="274018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pt-BR"/>
              <a:t>Clique para editar o título Mestre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7/24/2023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A4D6D-B4F2-C54C-8369-5EFBAAAB0CFB}"/>
              </a:ext>
            </a:extLst>
          </p:cNvPr>
          <p:cNvSpPr>
            <a:spLocks noGrp="1"/>
          </p:cNvSpPr>
          <p:nvPr>
            <p:ph type="ctrTitle"/>
          </p:nvPr>
        </p:nvSpPr>
        <p:spPr/>
        <p:txBody>
          <a:bodyPr>
            <a:normAutofit/>
          </a:bodyPr>
          <a:lstStyle/>
          <a:p>
            <a:r>
              <a:rPr lang="pt-BR" sz="5400" dirty="0"/>
              <a:t>Prece dominical – a oração do pai nosso</a:t>
            </a:r>
          </a:p>
        </p:txBody>
      </p:sp>
      <p:sp>
        <p:nvSpPr>
          <p:cNvPr id="3" name="Subtítulo 2">
            <a:extLst>
              <a:ext uri="{FF2B5EF4-FFF2-40B4-BE49-F238E27FC236}">
                <a16:creationId xmlns:a16="http://schemas.microsoft.com/office/drawing/2014/main" id="{F206647C-8078-7A4C-B486-9EC4CC82BC8C}"/>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86958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296CB0-1966-A048-B8F4-0B2482337753}"/>
              </a:ext>
            </a:extLst>
          </p:cNvPr>
          <p:cNvSpPr>
            <a:spLocks noGrp="1"/>
          </p:cNvSpPr>
          <p:nvPr>
            <p:ph type="title"/>
          </p:nvPr>
        </p:nvSpPr>
        <p:spPr/>
        <p:txBody>
          <a:bodyPr>
            <a:normAutofit/>
          </a:bodyPr>
          <a:lstStyle/>
          <a:p>
            <a:r>
              <a:rPr lang="pt-BR" sz="5400" dirty="0"/>
              <a:t>A ORAÇÃO DOMINICAL</a:t>
            </a:r>
          </a:p>
        </p:txBody>
      </p:sp>
      <p:sp>
        <p:nvSpPr>
          <p:cNvPr id="3" name="Espaço Reservado para Conteúdo 2">
            <a:extLst>
              <a:ext uri="{FF2B5EF4-FFF2-40B4-BE49-F238E27FC236}">
                <a16:creationId xmlns:a16="http://schemas.microsoft.com/office/drawing/2014/main" id="{09CB75DA-938D-C648-A356-3ED0FC8E9305}"/>
              </a:ext>
            </a:extLst>
          </p:cNvPr>
          <p:cNvSpPr>
            <a:spLocks noGrp="1"/>
          </p:cNvSpPr>
          <p:nvPr>
            <p:ph sz="quarter" idx="13"/>
          </p:nvPr>
        </p:nvSpPr>
        <p:spPr/>
        <p:txBody>
          <a:bodyPr/>
          <a:lstStyle/>
          <a:p>
            <a:pPr marL="0" indent="0">
              <a:buNone/>
            </a:pPr>
            <a:r>
              <a:rPr lang="pt-BR" dirty="0"/>
              <a:t>O Pai nosso</a:t>
            </a:r>
          </a:p>
          <a:p>
            <a:pPr marL="0" indent="0">
              <a:buNone/>
            </a:pPr>
            <a:endParaRPr lang="pt-BR" dirty="0"/>
          </a:p>
          <a:p>
            <a:pPr marL="0" indent="0">
              <a:buNone/>
            </a:pPr>
            <a:r>
              <a:rPr lang="pt-BR" dirty="0"/>
              <a:t>Pai nosso que estás nos céus</a:t>
            </a:r>
          </a:p>
          <a:p>
            <a:pPr marL="0" indent="0">
              <a:buNone/>
            </a:pPr>
            <a:r>
              <a:rPr lang="pt-BR" dirty="0"/>
              <a:t>Santificado seja o teu nome</a:t>
            </a:r>
          </a:p>
          <a:p>
            <a:pPr marL="0" indent="0">
              <a:buNone/>
            </a:pPr>
            <a:r>
              <a:rPr lang="pt-BR" dirty="0"/>
              <a:t>Venha o teu reino</a:t>
            </a:r>
          </a:p>
          <a:p>
            <a:pPr marL="0" indent="0">
              <a:buNone/>
            </a:pPr>
            <a:r>
              <a:rPr lang="pt-BR" dirty="0"/>
              <a:t>seja feita a tua vontade</a:t>
            </a:r>
          </a:p>
          <a:p>
            <a:pPr marL="0" indent="0">
              <a:buNone/>
            </a:pPr>
            <a:r>
              <a:rPr lang="pt-BR" dirty="0"/>
              <a:t>Assim na terra como no céu</a:t>
            </a:r>
          </a:p>
          <a:p>
            <a:pPr marL="0" indent="0">
              <a:buNone/>
            </a:pPr>
            <a:endParaRPr lang="pt-BR" dirty="0"/>
          </a:p>
        </p:txBody>
      </p:sp>
    </p:spTree>
    <p:extLst>
      <p:ext uri="{BB962C8B-B14F-4D97-AF65-F5344CB8AC3E}">
        <p14:creationId xmlns:p14="http://schemas.microsoft.com/office/powerpoint/2010/main" val="2142963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3F86BB-E36B-CD44-9DCC-E2642D466101}"/>
              </a:ext>
            </a:extLst>
          </p:cNvPr>
          <p:cNvSpPr>
            <a:spLocks noGrp="1"/>
          </p:cNvSpPr>
          <p:nvPr>
            <p:ph type="title"/>
          </p:nvPr>
        </p:nvSpPr>
        <p:spPr/>
        <p:txBody>
          <a:bodyPr>
            <a:normAutofit/>
          </a:bodyPr>
          <a:lstStyle/>
          <a:p>
            <a:r>
              <a:rPr lang="pt-BR" sz="5400" dirty="0"/>
              <a:t>A oração dominical</a:t>
            </a:r>
          </a:p>
        </p:txBody>
      </p:sp>
      <p:sp>
        <p:nvSpPr>
          <p:cNvPr id="3" name="Espaço Reservado para Conteúdo 2">
            <a:extLst>
              <a:ext uri="{FF2B5EF4-FFF2-40B4-BE49-F238E27FC236}">
                <a16:creationId xmlns:a16="http://schemas.microsoft.com/office/drawing/2014/main" id="{D0B87680-F0C7-E146-9B30-A324D03FC04B}"/>
              </a:ext>
            </a:extLst>
          </p:cNvPr>
          <p:cNvSpPr>
            <a:spLocks noGrp="1"/>
          </p:cNvSpPr>
          <p:nvPr>
            <p:ph sz="quarter" idx="13"/>
          </p:nvPr>
        </p:nvSpPr>
        <p:spPr/>
        <p:txBody>
          <a:bodyPr/>
          <a:lstStyle/>
          <a:p>
            <a:pPr marL="0" indent="0">
              <a:buNone/>
            </a:pPr>
            <a:r>
              <a:rPr lang="pt-BR" dirty="0"/>
              <a:t>Dá-nos hoje o pão nosso de cada dia</a:t>
            </a:r>
          </a:p>
          <a:p>
            <a:pPr marL="0" indent="0">
              <a:buNone/>
            </a:pPr>
            <a:r>
              <a:rPr lang="pt-BR" dirty="0"/>
              <a:t>Perdoa-nos as nossa dívidas</a:t>
            </a:r>
          </a:p>
          <a:p>
            <a:pPr marL="0" indent="0">
              <a:buNone/>
            </a:pPr>
            <a:r>
              <a:rPr lang="pt-BR" dirty="0"/>
              <a:t>Assim como nós perdoamos aos nossos devedores</a:t>
            </a:r>
          </a:p>
          <a:p>
            <a:pPr marL="0" indent="0">
              <a:buNone/>
            </a:pPr>
            <a:r>
              <a:rPr lang="pt-BR" dirty="0"/>
              <a:t>E não nos deixeis cair em tentação</a:t>
            </a:r>
          </a:p>
          <a:p>
            <a:pPr marL="0" indent="0">
              <a:buNone/>
            </a:pPr>
            <a:r>
              <a:rPr lang="pt-BR" dirty="0"/>
              <a:t>Mas livra-nos do mal.</a:t>
            </a:r>
          </a:p>
        </p:txBody>
      </p:sp>
    </p:spTree>
    <p:extLst>
      <p:ext uri="{BB962C8B-B14F-4D97-AF65-F5344CB8AC3E}">
        <p14:creationId xmlns:p14="http://schemas.microsoft.com/office/powerpoint/2010/main" val="169319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9CA0A5-FD9A-2041-9336-FE7E6C9E460A}"/>
              </a:ext>
            </a:extLst>
          </p:cNvPr>
          <p:cNvSpPr>
            <a:spLocks noGrp="1"/>
          </p:cNvSpPr>
          <p:nvPr>
            <p:ph type="title"/>
          </p:nvPr>
        </p:nvSpPr>
        <p:spPr/>
        <p:txBody>
          <a:bodyPr>
            <a:normAutofit/>
          </a:bodyPr>
          <a:lstStyle/>
          <a:p>
            <a:r>
              <a:rPr lang="pt-BR" sz="5400" dirty="0"/>
              <a:t>Pai-nosso (</a:t>
            </a:r>
            <a:r>
              <a:rPr lang="pt-BR" sz="5400" dirty="0" err="1"/>
              <a:t>emmanuel</a:t>
            </a:r>
            <a:r>
              <a:rPr lang="pt-BR" sz="5400" dirty="0"/>
              <a:t>)</a:t>
            </a:r>
          </a:p>
        </p:txBody>
      </p:sp>
      <p:sp>
        <p:nvSpPr>
          <p:cNvPr id="3" name="Espaço Reservado para Conteúdo 2">
            <a:extLst>
              <a:ext uri="{FF2B5EF4-FFF2-40B4-BE49-F238E27FC236}">
                <a16:creationId xmlns:a16="http://schemas.microsoft.com/office/drawing/2014/main" id="{55F7B286-CD5D-E441-90E3-3AC9991655FD}"/>
              </a:ext>
            </a:extLst>
          </p:cNvPr>
          <p:cNvSpPr>
            <a:spLocks noGrp="1"/>
          </p:cNvSpPr>
          <p:nvPr>
            <p:ph sz="quarter" idx="13"/>
          </p:nvPr>
        </p:nvSpPr>
        <p:spPr/>
        <p:txBody>
          <a:bodyPr>
            <a:normAutofit fontScale="92500"/>
          </a:bodyPr>
          <a:lstStyle/>
          <a:p>
            <a:pPr marL="0" indent="0">
              <a:buNone/>
            </a:pPr>
            <a:r>
              <a:rPr lang="pt-BR" dirty="0"/>
              <a:t>A grandeza da prece dominical nunca será devidamente compreendida por nós que recebemos as lições divinas.</a:t>
            </a:r>
          </a:p>
          <a:p>
            <a:pPr marL="0" indent="0">
              <a:buNone/>
            </a:pPr>
            <a:r>
              <a:rPr lang="pt-BR" dirty="0"/>
              <a:t>Cada palavra, dentro dela, tem a fulguração de sublime luz .</a:t>
            </a:r>
          </a:p>
          <a:p>
            <a:pPr marL="0" indent="0">
              <a:buNone/>
            </a:pPr>
            <a:r>
              <a:rPr lang="pt-BR" dirty="0"/>
              <a:t>De início, O mestre Divino </a:t>
            </a:r>
            <a:r>
              <a:rPr lang="pt-BR" dirty="0" err="1"/>
              <a:t>lança-lhes</a:t>
            </a:r>
            <a:r>
              <a:rPr lang="pt-BR" dirty="0"/>
              <a:t> os fundamentos em Deus, ensinando que o Supremo doador da vida Deve constituir, para nós todos, O princípio e a finalidade de nossas tarefas.</a:t>
            </a:r>
          </a:p>
          <a:p>
            <a:pPr marL="0" indent="0">
              <a:buNone/>
            </a:pPr>
            <a:r>
              <a:rPr lang="pt-BR" dirty="0"/>
              <a:t>É necessário começar e continuar em Deus, associando nossos impulsos ao plano divino, A fim de que nosso trabalho não se perca no movimento ruinoso ou inútil.</a:t>
            </a:r>
          </a:p>
          <a:p>
            <a:endParaRPr lang="pt-BR" dirty="0"/>
          </a:p>
        </p:txBody>
      </p:sp>
    </p:spTree>
    <p:extLst>
      <p:ext uri="{BB962C8B-B14F-4D97-AF65-F5344CB8AC3E}">
        <p14:creationId xmlns:p14="http://schemas.microsoft.com/office/powerpoint/2010/main" val="162092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AF6CAB-9950-6442-BF69-80F577B88BE4}"/>
              </a:ext>
            </a:extLst>
          </p:cNvPr>
          <p:cNvSpPr>
            <a:spLocks noGrp="1"/>
          </p:cNvSpPr>
          <p:nvPr>
            <p:ph type="title"/>
          </p:nvPr>
        </p:nvSpPr>
        <p:spPr/>
        <p:txBody>
          <a:bodyPr>
            <a:normAutofit/>
          </a:bodyPr>
          <a:lstStyle/>
          <a:p>
            <a:r>
              <a:rPr lang="pt-BR" sz="5400" dirty="0"/>
              <a:t>Pai-nosso (</a:t>
            </a:r>
            <a:r>
              <a:rPr lang="pt-BR" sz="5400" dirty="0" err="1"/>
              <a:t>emmanuel</a:t>
            </a:r>
            <a:r>
              <a:rPr lang="pt-BR" sz="5400" dirty="0"/>
              <a:t>)</a:t>
            </a:r>
          </a:p>
        </p:txBody>
      </p:sp>
      <p:sp>
        <p:nvSpPr>
          <p:cNvPr id="3" name="Espaço Reservado para Conteúdo 2">
            <a:extLst>
              <a:ext uri="{FF2B5EF4-FFF2-40B4-BE49-F238E27FC236}">
                <a16:creationId xmlns:a16="http://schemas.microsoft.com/office/drawing/2014/main" id="{F8E327A5-ECB4-B34A-8D47-FF55543F5161}"/>
              </a:ext>
            </a:extLst>
          </p:cNvPr>
          <p:cNvSpPr>
            <a:spLocks noGrp="1"/>
          </p:cNvSpPr>
          <p:nvPr>
            <p:ph sz="quarter" idx="13"/>
          </p:nvPr>
        </p:nvSpPr>
        <p:spPr/>
        <p:txBody>
          <a:bodyPr/>
          <a:lstStyle/>
          <a:p>
            <a:pPr marL="0" indent="0">
              <a:buNone/>
            </a:pPr>
            <a:r>
              <a:rPr lang="pt-BR" dirty="0"/>
              <a:t>O espírito universal do Pai há de presidir-nos O mais humilde esforço, Na ação de pensar e falar, Ensinar fazer.</a:t>
            </a:r>
          </a:p>
          <a:p>
            <a:pPr marL="0" indent="0">
              <a:buNone/>
            </a:pPr>
            <a:r>
              <a:rPr lang="pt-BR" dirty="0"/>
              <a:t>Em seguida, com um simples pronome possessivo, O mestre exalta a comunidade.</a:t>
            </a:r>
          </a:p>
          <a:p>
            <a:pPr marL="0" indent="0">
              <a:buNone/>
            </a:pPr>
            <a:r>
              <a:rPr lang="pt-BR" dirty="0"/>
              <a:t>Depois de Deus, a humanidade será o tema fundamental de nossas vidas.</a:t>
            </a:r>
          </a:p>
          <a:p>
            <a:pPr marL="0" indent="0">
              <a:buNone/>
            </a:pPr>
            <a:r>
              <a:rPr lang="pt-BR" dirty="0"/>
              <a:t>Compreenderemos as necessidades e as aflições, Os males e as lutas de todos Os que nos cercam ou estaremos segregados no egoísmo primitivista. Todos os triunfos e fracassos que iluminam e Obscurecem a Terra, Pertencem-nos, de algum modo.</a:t>
            </a:r>
          </a:p>
        </p:txBody>
      </p:sp>
    </p:spTree>
    <p:extLst>
      <p:ext uri="{BB962C8B-B14F-4D97-AF65-F5344CB8AC3E}">
        <p14:creationId xmlns:p14="http://schemas.microsoft.com/office/powerpoint/2010/main" val="3631487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550D0C-8205-034F-A68C-F7DDF6A8F6FD}"/>
              </a:ext>
            </a:extLst>
          </p:cNvPr>
          <p:cNvSpPr>
            <a:spLocks noGrp="1"/>
          </p:cNvSpPr>
          <p:nvPr>
            <p:ph type="title"/>
          </p:nvPr>
        </p:nvSpPr>
        <p:spPr/>
        <p:txBody>
          <a:bodyPr>
            <a:normAutofit/>
          </a:bodyPr>
          <a:lstStyle/>
          <a:p>
            <a:r>
              <a:rPr lang="pt-BR" sz="5400" dirty="0"/>
              <a:t>Pai-nosso (</a:t>
            </a:r>
            <a:r>
              <a:rPr lang="pt-BR" sz="5400" dirty="0" err="1"/>
              <a:t>emmanuel</a:t>
            </a:r>
            <a:r>
              <a:rPr lang="pt-BR" sz="5400" dirty="0"/>
              <a:t>)</a:t>
            </a:r>
          </a:p>
        </p:txBody>
      </p:sp>
      <p:sp>
        <p:nvSpPr>
          <p:cNvPr id="3" name="Espaço Reservado para Conteúdo 2">
            <a:extLst>
              <a:ext uri="{FF2B5EF4-FFF2-40B4-BE49-F238E27FC236}">
                <a16:creationId xmlns:a16="http://schemas.microsoft.com/office/drawing/2014/main" id="{D2B4C653-D753-6E4D-81B7-8FD289A48B81}"/>
              </a:ext>
            </a:extLst>
          </p:cNvPr>
          <p:cNvSpPr>
            <a:spLocks noGrp="1"/>
          </p:cNvSpPr>
          <p:nvPr>
            <p:ph sz="quarter" idx="13"/>
          </p:nvPr>
        </p:nvSpPr>
        <p:spPr/>
        <p:txBody>
          <a:bodyPr>
            <a:normAutofit/>
          </a:bodyPr>
          <a:lstStyle/>
          <a:p>
            <a:pPr marL="0" indent="0">
              <a:buNone/>
            </a:pPr>
            <a:r>
              <a:rPr lang="pt-BR" dirty="0"/>
              <a:t>Os soluços de um hemisfério repercutem no outro. A dor do vizinho é uma advertência para a nossa casa. </a:t>
            </a:r>
          </a:p>
          <a:p>
            <a:pPr marL="0" indent="0">
              <a:buNone/>
            </a:pPr>
            <a:r>
              <a:rPr lang="pt-BR" dirty="0"/>
              <a:t>O erro de um irmão, Examinado nos fundamentos, É Igualmente nosso, porque somos componentes imperfeitos de uma sociedade menos perfeita, Gerando causas perigosas e, por isso, tragédias e falhas dos outros afetam-nos por dentro.</a:t>
            </a:r>
          </a:p>
          <a:p>
            <a:pPr marL="0" indent="0">
              <a:buNone/>
            </a:pPr>
            <a:r>
              <a:rPr lang="pt-BR" dirty="0"/>
              <a:t>Quando entendemos semelhante realidade, o “Império do eu” passa a incorporar-se por célula bendita à vida santificante. Sem amor a Deus e à humanidade, não estamos suficientemente seguros na oração.</a:t>
            </a:r>
          </a:p>
        </p:txBody>
      </p:sp>
    </p:spTree>
    <p:extLst>
      <p:ext uri="{BB962C8B-B14F-4D97-AF65-F5344CB8AC3E}">
        <p14:creationId xmlns:p14="http://schemas.microsoft.com/office/powerpoint/2010/main" val="1451802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1199D8-109F-C64F-9874-D7551B46FB10}"/>
              </a:ext>
            </a:extLst>
          </p:cNvPr>
          <p:cNvSpPr>
            <a:spLocks noGrp="1"/>
          </p:cNvSpPr>
          <p:nvPr>
            <p:ph type="title"/>
          </p:nvPr>
        </p:nvSpPr>
        <p:spPr/>
        <p:txBody>
          <a:bodyPr>
            <a:normAutofit/>
          </a:bodyPr>
          <a:lstStyle/>
          <a:p>
            <a:r>
              <a:rPr lang="pt-BR" sz="5400" dirty="0"/>
              <a:t>Pai-nosso (</a:t>
            </a:r>
            <a:r>
              <a:rPr lang="pt-BR" sz="5400" dirty="0" err="1"/>
              <a:t>emmanuel</a:t>
            </a:r>
            <a:r>
              <a:rPr lang="pt-BR" sz="5400" dirty="0"/>
              <a:t>)</a:t>
            </a:r>
          </a:p>
        </p:txBody>
      </p:sp>
      <p:sp>
        <p:nvSpPr>
          <p:cNvPr id="3" name="Espaço Reservado para Conteúdo 2">
            <a:extLst>
              <a:ext uri="{FF2B5EF4-FFF2-40B4-BE49-F238E27FC236}">
                <a16:creationId xmlns:a16="http://schemas.microsoft.com/office/drawing/2014/main" id="{FEBB36CA-83F8-1D4E-90A3-4AE6AECF8024}"/>
              </a:ext>
            </a:extLst>
          </p:cNvPr>
          <p:cNvSpPr>
            <a:spLocks noGrp="1"/>
          </p:cNvSpPr>
          <p:nvPr>
            <p:ph sz="quarter" idx="13"/>
          </p:nvPr>
        </p:nvSpPr>
        <p:spPr/>
        <p:txBody>
          <a:bodyPr/>
          <a:lstStyle/>
          <a:p>
            <a:pPr marL="0" indent="0">
              <a:buNone/>
            </a:pPr>
            <a:r>
              <a:rPr lang="pt-BR" dirty="0"/>
              <a:t>Pai-Nosso… — disse Jesus para começar.</a:t>
            </a:r>
          </a:p>
          <a:p>
            <a:pPr marL="0" indent="0">
              <a:buNone/>
            </a:pPr>
            <a:r>
              <a:rPr lang="pt-BR" dirty="0"/>
              <a:t>Pai do universo… Nosso mundo...</a:t>
            </a:r>
          </a:p>
          <a:p>
            <a:pPr marL="0" indent="0">
              <a:buNone/>
            </a:pPr>
            <a:r>
              <a:rPr lang="pt-BR" dirty="0"/>
              <a:t>Sem nos associarmos os propósitos do pai, Da pequenina tarefa que nos foi permitida executar, nossa prece será, muitas vezes, simples repetição do ”Eu quero”, invariavelmente cheio de desejos, Mas quase sempre vazio de sensatez e de amor.</a:t>
            </a:r>
          </a:p>
          <a:p>
            <a:pPr marL="0" indent="0">
              <a:buNone/>
            </a:pPr>
            <a:r>
              <a:rPr lang="pt-BR" dirty="0"/>
              <a:t>(Livro fonte viva – cap. 77)</a:t>
            </a:r>
          </a:p>
          <a:p>
            <a:pPr marL="0" indent="0">
              <a:buNone/>
            </a:pPr>
            <a:endParaRPr lang="pt-BR" dirty="0"/>
          </a:p>
        </p:txBody>
      </p:sp>
    </p:spTree>
    <p:extLst>
      <p:ext uri="{BB962C8B-B14F-4D97-AF65-F5344CB8AC3E}">
        <p14:creationId xmlns:p14="http://schemas.microsoft.com/office/powerpoint/2010/main" val="1816603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16E2CE-EE2F-3146-95C5-4E58569960DA}"/>
              </a:ext>
            </a:extLst>
          </p:cNvPr>
          <p:cNvSpPr>
            <a:spLocks noGrp="1"/>
          </p:cNvSpPr>
          <p:nvPr>
            <p:ph type="title"/>
          </p:nvPr>
        </p:nvSpPr>
        <p:spPr/>
        <p:txBody>
          <a:bodyPr>
            <a:normAutofit/>
          </a:bodyPr>
          <a:lstStyle/>
          <a:p>
            <a:r>
              <a:rPr lang="pt-BR" sz="5400" dirty="0"/>
              <a:t>Pai nosso por </a:t>
            </a:r>
            <a:r>
              <a:rPr lang="pt-BR" sz="5400" dirty="0" err="1"/>
              <a:t>meimei</a:t>
            </a:r>
            <a:endParaRPr lang="pt-BR" sz="5400" dirty="0"/>
          </a:p>
        </p:txBody>
      </p:sp>
      <p:sp>
        <p:nvSpPr>
          <p:cNvPr id="3" name="Espaço Reservado para Conteúdo 2">
            <a:extLst>
              <a:ext uri="{FF2B5EF4-FFF2-40B4-BE49-F238E27FC236}">
                <a16:creationId xmlns:a16="http://schemas.microsoft.com/office/drawing/2014/main" id="{D65B2680-0F2B-F54A-8F91-FBB584C6D594}"/>
              </a:ext>
            </a:extLst>
          </p:cNvPr>
          <p:cNvSpPr>
            <a:spLocks noGrp="1"/>
          </p:cNvSpPr>
          <p:nvPr>
            <p:ph sz="quarter" idx="13"/>
          </p:nvPr>
        </p:nvSpPr>
        <p:spPr/>
        <p:txBody>
          <a:bodyPr>
            <a:normAutofit fontScale="85000" lnSpcReduction="10000"/>
          </a:bodyPr>
          <a:lstStyle/>
          <a:p>
            <a:pPr marL="0" indent="0">
              <a:buNone/>
            </a:pPr>
            <a:r>
              <a:rPr lang="pt-BR" dirty="0"/>
              <a:t>Pai nosso que estás nos céus</a:t>
            </a:r>
          </a:p>
          <a:p>
            <a:pPr marL="0" indent="0">
              <a:buNone/>
            </a:pPr>
            <a:endParaRPr lang="pt-BR" dirty="0"/>
          </a:p>
          <a:p>
            <a:pPr marL="0" indent="0">
              <a:buNone/>
            </a:pPr>
            <a:r>
              <a:rPr lang="pt-BR" dirty="0"/>
              <a:t>Quando Jesus começou a prece dominical, Satisfazendo ao pedido dos companheiros que desejavam aprender a orar, Iniciou a rotativa, dizendo assim:</a:t>
            </a:r>
          </a:p>
          <a:p>
            <a:pPr marL="0" indent="0">
              <a:buNone/>
            </a:pPr>
            <a:r>
              <a:rPr lang="pt-BR" dirty="0"/>
              <a:t>— pai nosso, que estás nos céus…</a:t>
            </a:r>
          </a:p>
          <a:p>
            <a:pPr marL="0" indent="0">
              <a:buNone/>
            </a:pPr>
            <a:r>
              <a:rPr lang="pt-BR" dirty="0"/>
              <a:t>O Mestre queria dizer-nos que Deus, acima de tudo, É Nosso pai. Criador dos homens, das estrelas e das flores. Senhor dos céus e da terra. Para ele todos somos filhos abençoados. Com essa afirmativa, Jesus igualmente nos explicou que somos no mundo uma só família e, por isso, todos somos irmãos, Com o dever de ajudar-nos uns aos outros.</a:t>
            </a:r>
          </a:p>
        </p:txBody>
      </p:sp>
    </p:spTree>
    <p:extLst>
      <p:ext uri="{BB962C8B-B14F-4D97-AF65-F5344CB8AC3E}">
        <p14:creationId xmlns:p14="http://schemas.microsoft.com/office/powerpoint/2010/main" val="3820223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5283DD-F977-C046-B0A0-EDC3074555E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FBCD2E6-F9CD-AD4A-A1EB-8C028DBDD750}"/>
              </a:ext>
            </a:extLst>
          </p:cNvPr>
          <p:cNvSpPr>
            <a:spLocks noGrp="1"/>
          </p:cNvSpPr>
          <p:nvPr>
            <p:ph sz="quarter" idx="13"/>
          </p:nvPr>
        </p:nvSpPr>
        <p:spPr/>
        <p:txBody>
          <a:bodyPr>
            <a:normAutofit/>
          </a:bodyPr>
          <a:lstStyle/>
          <a:p>
            <a:pPr marL="0" indent="0">
              <a:buNone/>
            </a:pPr>
            <a:r>
              <a:rPr lang="pt-BR" dirty="0"/>
              <a:t>Ele próprio, a fim de instruir-nos, Viveu a fraternidade pura, Auxiliando os homens felizes e infelizes, Os necessitados e doentes, mostrando-nos o verdadeiro caminho da perfeição e da paz.</a:t>
            </a:r>
          </a:p>
          <a:p>
            <a:pPr marL="0" indent="0">
              <a:buNone/>
            </a:pPr>
            <a:r>
              <a:rPr lang="pt-BR" dirty="0"/>
              <a:t>Na condição de aprendizes do nosso Divino mestre, devemos </a:t>
            </a:r>
            <a:r>
              <a:rPr lang="pt-BR" dirty="0" err="1"/>
              <a:t>seguir-lhe</a:t>
            </a:r>
            <a:r>
              <a:rPr lang="pt-BR" dirty="0"/>
              <a:t> o exemplo. Se sentirmos Deus como nosso pai, reconheceremos que os nossos irmãos se encontram em toda parte estaremos dispostos a ajudá-los, A fim de sermos ajudados, mais cedo ou Mais tarde. A vida só será realmente bela e gloriosa na terra quando pudermos aceitar por nossa grande família a humanidade inteira.</a:t>
            </a:r>
          </a:p>
        </p:txBody>
      </p:sp>
    </p:spTree>
    <p:extLst>
      <p:ext uri="{BB962C8B-B14F-4D97-AF65-F5344CB8AC3E}">
        <p14:creationId xmlns:p14="http://schemas.microsoft.com/office/powerpoint/2010/main" val="2643231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6D84A1-E582-0045-932E-A101F0AA16A9}"/>
              </a:ext>
            </a:extLst>
          </p:cNvPr>
          <p:cNvSpPr>
            <a:spLocks noGrp="1"/>
          </p:cNvSpPr>
          <p:nvPr>
            <p:ph type="title"/>
          </p:nvPr>
        </p:nvSpPr>
        <p:spPr/>
        <p:txBody>
          <a:bodyPr>
            <a:normAutofit/>
          </a:bodyPr>
          <a:lstStyle/>
          <a:p>
            <a:r>
              <a:rPr lang="pt-BR" sz="5400" dirty="0"/>
              <a:t>Santificado seja o teu nome</a:t>
            </a:r>
          </a:p>
        </p:txBody>
      </p:sp>
      <p:sp>
        <p:nvSpPr>
          <p:cNvPr id="3" name="Espaço Reservado para Conteúdo 2">
            <a:extLst>
              <a:ext uri="{FF2B5EF4-FFF2-40B4-BE49-F238E27FC236}">
                <a16:creationId xmlns:a16="http://schemas.microsoft.com/office/drawing/2014/main" id="{64032027-B280-2640-A511-1B324261A713}"/>
              </a:ext>
            </a:extLst>
          </p:cNvPr>
          <p:cNvSpPr>
            <a:spLocks noGrp="1"/>
          </p:cNvSpPr>
          <p:nvPr>
            <p:ph sz="quarter" idx="13"/>
          </p:nvPr>
        </p:nvSpPr>
        <p:spPr/>
        <p:txBody>
          <a:bodyPr>
            <a:normAutofit fontScale="92500" lnSpcReduction="10000"/>
          </a:bodyPr>
          <a:lstStyle/>
          <a:p>
            <a:pPr marL="0" indent="0">
              <a:buNone/>
            </a:pPr>
            <a:r>
              <a:rPr lang="pt-BR" dirty="0"/>
              <a:t>O apostolado de Jesus foi uma constante santificação do nome de Deus. Por isso, o mestre não se limitou a dizer ”Santificado seja teu nome”, Na oração dominical. Procurou, ele mesmo, louvar o Pai celeste distribuindo o contentamento e a paz com todos.</a:t>
            </a:r>
          </a:p>
          <a:p>
            <a:pPr marL="0" indent="0">
              <a:buNone/>
            </a:pPr>
            <a:r>
              <a:rPr lang="pt-BR" dirty="0"/>
              <a:t>Se ele quisesse, poderia ter permanecido isolado, em algum lugar de sua predileção, para viver em pensamentos sublimes, glorificando o todo-poderoso com as suas meditações e com as suas preces, Mas o benfeitor Divino sabia que a mais elevada maneira de santificar a eterna Bondade é auxiliar os outros, para que os outros também compreendam que nosso Pai do céu vive interessado em nossa elevação e em nossa felicidade.</a:t>
            </a:r>
          </a:p>
        </p:txBody>
      </p:sp>
    </p:spTree>
    <p:extLst>
      <p:ext uri="{BB962C8B-B14F-4D97-AF65-F5344CB8AC3E}">
        <p14:creationId xmlns:p14="http://schemas.microsoft.com/office/powerpoint/2010/main" val="322085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64ECA7-8E62-5A40-A6AB-20FFF1CC9A07}"/>
              </a:ext>
            </a:extLst>
          </p:cNvPr>
          <p:cNvSpPr>
            <a:spLocks noGrp="1"/>
          </p:cNvSpPr>
          <p:nvPr>
            <p:ph type="title"/>
          </p:nvPr>
        </p:nvSpPr>
        <p:spPr/>
        <p:txBody>
          <a:bodyPr>
            <a:normAutofit/>
          </a:bodyPr>
          <a:lstStyle/>
          <a:p>
            <a:r>
              <a:rPr lang="pt-BR" sz="5400" dirty="0"/>
              <a:t>Santificado seja o teu nome</a:t>
            </a:r>
          </a:p>
        </p:txBody>
      </p:sp>
      <p:sp>
        <p:nvSpPr>
          <p:cNvPr id="3" name="Espaço Reservado para Conteúdo 2">
            <a:extLst>
              <a:ext uri="{FF2B5EF4-FFF2-40B4-BE49-F238E27FC236}">
                <a16:creationId xmlns:a16="http://schemas.microsoft.com/office/drawing/2014/main" id="{27242AC2-E5FE-3543-858A-88D43601C6A4}"/>
              </a:ext>
            </a:extLst>
          </p:cNvPr>
          <p:cNvSpPr>
            <a:spLocks noGrp="1"/>
          </p:cNvSpPr>
          <p:nvPr>
            <p:ph sz="quarter" idx="13"/>
          </p:nvPr>
        </p:nvSpPr>
        <p:spPr/>
        <p:txBody>
          <a:bodyPr/>
          <a:lstStyle/>
          <a:p>
            <a:pPr marL="0" indent="0">
              <a:buNone/>
            </a:pPr>
            <a:r>
              <a:rPr lang="pt-BR" dirty="0"/>
              <a:t>Assim entendendo, Jesus amparou os velhos e as crianças, Os necessitados e os doentes, Os fracos e os sofredores, amando e ajudando sempre. Santificando suas relações com Deus, espalhou a esperança a caridade na terra, Enriquecendo os homens de fraternidade e alegria.</a:t>
            </a:r>
          </a:p>
          <a:p>
            <a:pPr marL="0" indent="0">
              <a:buNone/>
            </a:pPr>
            <a:r>
              <a:rPr lang="pt-BR" dirty="0"/>
              <a:t>Tudo o que temos, tudo o que vemos, tudo o que recebemos e sentimos pertence a deus, nosso Pai, que tudo engrandece e aperfeiçoa, em nosso benefício. Por essa razão, devemos lembrar que estaremos santificando o nome de Deus sempre que estivermos realizando O Melhor que possamos fazer.</a:t>
            </a:r>
          </a:p>
        </p:txBody>
      </p:sp>
    </p:spTree>
    <p:extLst>
      <p:ext uri="{BB962C8B-B14F-4D97-AF65-F5344CB8AC3E}">
        <p14:creationId xmlns:p14="http://schemas.microsoft.com/office/powerpoint/2010/main" val="98362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4E2002-DD26-4C48-A28D-2C7B15B386CB}"/>
              </a:ext>
            </a:extLst>
          </p:cNvPr>
          <p:cNvSpPr>
            <a:spLocks noGrp="1"/>
          </p:cNvSpPr>
          <p:nvPr>
            <p:ph type="title"/>
          </p:nvPr>
        </p:nvSpPr>
        <p:spPr/>
        <p:txBody>
          <a:bodyPr>
            <a:normAutofit/>
          </a:bodyPr>
          <a:lstStyle/>
          <a:p>
            <a:r>
              <a:rPr lang="pt-BR" sz="5400" dirty="0"/>
              <a:t>O conceito</a:t>
            </a:r>
          </a:p>
        </p:txBody>
      </p:sp>
      <p:sp>
        <p:nvSpPr>
          <p:cNvPr id="3" name="Espaço Reservado para Conteúdo 2">
            <a:extLst>
              <a:ext uri="{FF2B5EF4-FFF2-40B4-BE49-F238E27FC236}">
                <a16:creationId xmlns:a16="http://schemas.microsoft.com/office/drawing/2014/main" id="{543BE409-F821-1B4B-8436-0ABB0B2E30DD}"/>
              </a:ext>
            </a:extLst>
          </p:cNvPr>
          <p:cNvSpPr>
            <a:spLocks noGrp="1"/>
          </p:cNvSpPr>
          <p:nvPr>
            <p:ph sz="quarter" idx="13"/>
          </p:nvPr>
        </p:nvSpPr>
        <p:spPr/>
        <p:txBody>
          <a:bodyPr/>
          <a:lstStyle/>
          <a:p>
            <a:pPr marL="0" indent="0">
              <a:buNone/>
            </a:pPr>
            <a:r>
              <a:rPr lang="pt-BR" dirty="0"/>
              <a:t>O pai nosso é o mais perfeito modelo de concisão, verdadeira obra-prima de sublimidade na simplicidade. Com efeito, com a mais singela forma, a oração resume todos os deveres do Homem para com deus, para consigo mesmo e para com o próximo. Encerra uma profissão de fé, um ato de adoração e de submissão; o pedido das coisas necessárias à vida e o princípio da caridade.</a:t>
            </a:r>
          </a:p>
          <a:p>
            <a:pPr marL="0" indent="0">
              <a:buNone/>
            </a:pPr>
            <a:r>
              <a:rPr lang="pt-BR" dirty="0"/>
              <a:t>(O evangelho segundo o espiritismo, cap. 28 </a:t>
            </a:r>
            <a:r>
              <a:rPr lang="pt-BR" dirty="0" err="1"/>
              <a:t>ítem</a:t>
            </a:r>
            <a:r>
              <a:rPr lang="pt-BR" dirty="0"/>
              <a:t> 2)</a:t>
            </a:r>
          </a:p>
        </p:txBody>
      </p:sp>
    </p:spTree>
    <p:extLst>
      <p:ext uri="{BB962C8B-B14F-4D97-AF65-F5344CB8AC3E}">
        <p14:creationId xmlns:p14="http://schemas.microsoft.com/office/powerpoint/2010/main" val="2958755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154BA2-3142-5A40-B4E0-9C67F3E263CC}"/>
              </a:ext>
            </a:extLst>
          </p:cNvPr>
          <p:cNvSpPr>
            <a:spLocks noGrp="1"/>
          </p:cNvSpPr>
          <p:nvPr>
            <p:ph type="title"/>
          </p:nvPr>
        </p:nvSpPr>
        <p:spPr/>
        <p:txBody>
          <a:bodyPr>
            <a:normAutofit/>
          </a:bodyPr>
          <a:lstStyle/>
          <a:p>
            <a:r>
              <a:rPr lang="pt-BR" sz="5400" dirty="0"/>
              <a:t>Venha a nós o teu reino</a:t>
            </a:r>
          </a:p>
        </p:txBody>
      </p:sp>
      <p:sp>
        <p:nvSpPr>
          <p:cNvPr id="3" name="Espaço Reservado para Conteúdo 2">
            <a:extLst>
              <a:ext uri="{FF2B5EF4-FFF2-40B4-BE49-F238E27FC236}">
                <a16:creationId xmlns:a16="http://schemas.microsoft.com/office/drawing/2014/main" id="{F555831B-2E6D-AD43-9FDB-D1B66269645D}"/>
              </a:ext>
            </a:extLst>
          </p:cNvPr>
          <p:cNvSpPr>
            <a:spLocks noGrp="1"/>
          </p:cNvSpPr>
          <p:nvPr>
            <p:ph sz="quarter" idx="13"/>
          </p:nvPr>
        </p:nvSpPr>
        <p:spPr/>
        <p:txBody>
          <a:bodyPr>
            <a:normAutofit fontScale="92500" lnSpcReduction="20000"/>
          </a:bodyPr>
          <a:lstStyle/>
          <a:p>
            <a:pPr marL="0" indent="0">
              <a:buNone/>
            </a:pPr>
            <a:r>
              <a:rPr lang="pt-BR" dirty="0"/>
              <a:t>“venha a nós o teu reino…” — assim rogou Jesus ao Pai celestial, Sabendo que somente o plano de Deus pode conceder-nos a verdadeira felicidade. Mas o mestre não se limitou a pedir; ele trabalhou e se esforçou para que o Reino do céu encontrasse as bases necessárias na terra.</a:t>
            </a:r>
          </a:p>
          <a:p>
            <a:pPr marL="0" indent="0">
              <a:buNone/>
            </a:pPr>
            <a:r>
              <a:rPr lang="pt-BR" dirty="0"/>
              <a:t>Espalhou, com as próprias mãos, As bênçãos da Paz e da alegria, a fim de que os homens se fizessem melhores. </a:t>
            </a:r>
          </a:p>
          <a:p>
            <a:pPr marL="0" indent="0">
              <a:buNone/>
            </a:pPr>
            <a:r>
              <a:rPr lang="pt-BR" dirty="0"/>
              <a:t>Uma locomotiva não corre sem trilhos adequados. Um automóvel não avança sem a estrada que lhe é própria. Um prato bem-feito precisa ser preparado com todos os temperos necessários. Assim também, o auxílio celeste reclama o nosso esforço. É sempre indispensável purificar O nosso sentimento para recebê-lo e difundi-lo.</a:t>
            </a:r>
          </a:p>
        </p:txBody>
      </p:sp>
    </p:spTree>
    <p:extLst>
      <p:ext uri="{BB962C8B-B14F-4D97-AF65-F5344CB8AC3E}">
        <p14:creationId xmlns:p14="http://schemas.microsoft.com/office/powerpoint/2010/main" val="146460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18B944-7D6F-3B42-9305-AACCF5F956BC}"/>
              </a:ext>
            </a:extLst>
          </p:cNvPr>
          <p:cNvSpPr>
            <a:spLocks noGrp="1"/>
          </p:cNvSpPr>
          <p:nvPr>
            <p:ph type="title"/>
          </p:nvPr>
        </p:nvSpPr>
        <p:spPr/>
        <p:txBody>
          <a:bodyPr>
            <a:normAutofit/>
          </a:bodyPr>
          <a:lstStyle/>
          <a:p>
            <a:r>
              <a:rPr lang="pt-BR" sz="5400" dirty="0"/>
              <a:t>Venha a nós O teu reino</a:t>
            </a:r>
          </a:p>
        </p:txBody>
      </p:sp>
      <p:sp>
        <p:nvSpPr>
          <p:cNvPr id="3" name="Espaço Reservado para Conteúdo 2">
            <a:extLst>
              <a:ext uri="{FF2B5EF4-FFF2-40B4-BE49-F238E27FC236}">
                <a16:creationId xmlns:a16="http://schemas.microsoft.com/office/drawing/2014/main" id="{8CD4A522-295A-864C-BBAC-8B4E83A9C832}"/>
              </a:ext>
            </a:extLst>
          </p:cNvPr>
          <p:cNvSpPr>
            <a:spLocks noGrp="1"/>
          </p:cNvSpPr>
          <p:nvPr>
            <p:ph sz="quarter" idx="13"/>
          </p:nvPr>
        </p:nvSpPr>
        <p:spPr/>
        <p:txBody>
          <a:bodyPr>
            <a:normAutofit lnSpcReduction="10000"/>
          </a:bodyPr>
          <a:lstStyle/>
          <a:p>
            <a:pPr marL="0" indent="0">
              <a:buNone/>
            </a:pPr>
            <a:r>
              <a:rPr lang="pt-BR" dirty="0"/>
              <a:t>Sem a bondade em nós, não poderemos sentir a bondade de Deus ou entender a bondade de nossos semelhantes. Quando é noite e reclamamos: “Venha a nós a luz”, É necessário que ofereçamos a lâmpada ou a Candeia, para que a luz resplandeça entre nós.</a:t>
            </a:r>
          </a:p>
          <a:p>
            <a:pPr marL="0" indent="0">
              <a:buNone/>
            </a:pPr>
            <a:r>
              <a:rPr lang="pt-BR" dirty="0"/>
              <a:t>Se rogamos a graça divina, preparemos o sentimento para entendê-la e manifestá-la, A fim de que a felicidade e a harmonia Vivam conosco. Jesus trabalhou pela vinda da glória do céu ao mundo, auxiliando a todos e ajudando-nos até a cruz do sacrifício, dando-nos a entender que o Reino de Deus é amor e só pelo amor brilhará entre os homens para sempre. </a:t>
            </a:r>
          </a:p>
        </p:txBody>
      </p:sp>
    </p:spTree>
    <p:extLst>
      <p:ext uri="{BB962C8B-B14F-4D97-AF65-F5344CB8AC3E}">
        <p14:creationId xmlns:p14="http://schemas.microsoft.com/office/powerpoint/2010/main" val="261683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CFEAE2-D3A4-3649-BAF7-89F0048213B5}"/>
              </a:ext>
            </a:extLst>
          </p:cNvPr>
          <p:cNvSpPr>
            <a:spLocks noGrp="1"/>
          </p:cNvSpPr>
          <p:nvPr>
            <p:ph type="title"/>
          </p:nvPr>
        </p:nvSpPr>
        <p:spPr/>
        <p:txBody>
          <a:bodyPr>
            <a:normAutofit/>
          </a:bodyPr>
          <a:lstStyle/>
          <a:p>
            <a:r>
              <a:rPr lang="pt-BR" sz="5400" dirty="0"/>
              <a:t>Seja feita a tua vontade, assim na terra como no céu</a:t>
            </a:r>
          </a:p>
        </p:txBody>
      </p:sp>
      <p:sp>
        <p:nvSpPr>
          <p:cNvPr id="3" name="Espaço Reservado para Conteúdo 2">
            <a:extLst>
              <a:ext uri="{FF2B5EF4-FFF2-40B4-BE49-F238E27FC236}">
                <a16:creationId xmlns:a16="http://schemas.microsoft.com/office/drawing/2014/main" id="{9C244864-7DAF-4D46-9935-1979390296A7}"/>
              </a:ext>
            </a:extLst>
          </p:cNvPr>
          <p:cNvSpPr>
            <a:spLocks noGrp="1"/>
          </p:cNvSpPr>
          <p:nvPr>
            <p:ph sz="quarter" idx="13"/>
          </p:nvPr>
        </p:nvSpPr>
        <p:spPr/>
        <p:txBody>
          <a:bodyPr>
            <a:normAutofit/>
          </a:bodyPr>
          <a:lstStyle/>
          <a:p>
            <a:pPr marL="0" indent="0">
              <a:buNone/>
            </a:pPr>
            <a:r>
              <a:rPr lang="pt-BR" dirty="0"/>
              <a:t>Na construção de uma casa sólida e confortável, há sempre um plano do arquiteto para ser obedecido. Os operários precisam consultar as linhas demarcadas para não irem além de suas funções e não cometerem impropriedades que prejudicariam a obra.</a:t>
            </a:r>
          </a:p>
          <a:p>
            <a:pPr marL="0" indent="0">
              <a:buNone/>
            </a:pPr>
            <a:r>
              <a:rPr lang="pt-BR" dirty="0"/>
              <a:t>O carpinteiro não deverá perturbar o pintor, E o pintor deverá respeitar o vidraceiro. Assim também, nos serviços de elevação espiritual do homem e do mundo, É necessário procurarmos a vontade do Senhor para que os desígnios divinos sejam devidamente executados.</a:t>
            </a:r>
          </a:p>
        </p:txBody>
      </p:sp>
    </p:spTree>
    <p:extLst>
      <p:ext uri="{BB962C8B-B14F-4D97-AF65-F5344CB8AC3E}">
        <p14:creationId xmlns:p14="http://schemas.microsoft.com/office/powerpoint/2010/main" val="2760874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C418C9-10F1-114B-B3BB-27FE352E28D1}"/>
              </a:ext>
            </a:extLst>
          </p:cNvPr>
          <p:cNvSpPr>
            <a:spLocks noGrp="1"/>
          </p:cNvSpPr>
          <p:nvPr>
            <p:ph type="title"/>
          </p:nvPr>
        </p:nvSpPr>
        <p:spPr/>
        <p:txBody>
          <a:bodyPr>
            <a:normAutofit/>
          </a:bodyPr>
          <a:lstStyle/>
          <a:p>
            <a:r>
              <a:rPr lang="pt-BR" sz="5400" dirty="0"/>
              <a:t>Seja feita a tua vontade, assim na terra como no céu</a:t>
            </a:r>
          </a:p>
        </p:txBody>
      </p:sp>
      <p:sp>
        <p:nvSpPr>
          <p:cNvPr id="3" name="Espaço Reservado para Conteúdo 2">
            <a:extLst>
              <a:ext uri="{FF2B5EF4-FFF2-40B4-BE49-F238E27FC236}">
                <a16:creationId xmlns:a16="http://schemas.microsoft.com/office/drawing/2014/main" id="{F0EB5568-5BF0-8648-AE74-89513C8A38C5}"/>
              </a:ext>
            </a:extLst>
          </p:cNvPr>
          <p:cNvSpPr>
            <a:spLocks noGrp="1"/>
          </p:cNvSpPr>
          <p:nvPr>
            <p:ph sz="quarter" idx="13"/>
          </p:nvPr>
        </p:nvSpPr>
        <p:spPr/>
        <p:txBody>
          <a:bodyPr>
            <a:noAutofit/>
          </a:bodyPr>
          <a:lstStyle/>
          <a:p>
            <a:pPr marL="0" indent="0">
              <a:buNone/>
            </a:pPr>
            <a:r>
              <a:rPr lang="pt-BR" dirty="0"/>
              <a:t>Sabemos que o bem para todos É O projeto da eterna sabedoria para as criaturas e, por isso mesmo, Se nos prezamos da condição de trabalhadores educados para a justa prestação do serviço, É indispensável que saibamos realizar nossa parte na concretização do projeto divino, sem perturbar Os nossos irmãos.</a:t>
            </a:r>
          </a:p>
          <a:p>
            <a:pPr marL="0" indent="0">
              <a:buNone/>
            </a:pPr>
            <a:r>
              <a:rPr lang="pt-BR" dirty="0"/>
              <a:t>Estejamos convictos de que se cada um de nós cumprir a obrigação que lhe compete, No plano do eterno bem, oferecendo a cada dia o melhor que pudermos, estaremos indiscutivelmente atendendo às determinações do nosso Pai celestial.</a:t>
            </a:r>
          </a:p>
        </p:txBody>
      </p:sp>
    </p:spTree>
    <p:extLst>
      <p:ext uri="{BB962C8B-B14F-4D97-AF65-F5344CB8AC3E}">
        <p14:creationId xmlns:p14="http://schemas.microsoft.com/office/powerpoint/2010/main" val="765408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B602CE-3F9C-2442-AD4E-DF4D5155A6DA}"/>
              </a:ext>
            </a:extLst>
          </p:cNvPr>
          <p:cNvSpPr>
            <a:spLocks noGrp="1"/>
          </p:cNvSpPr>
          <p:nvPr>
            <p:ph type="title"/>
          </p:nvPr>
        </p:nvSpPr>
        <p:spPr/>
        <p:txBody>
          <a:bodyPr>
            <a:normAutofit/>
          </a:bodyPr>
          <a:lstStyle/>
          <a:p>
            <a:r>
              <a:rPr lang="pt-BR" sz="5400" dirty="0"/>
              <a:t>O pão nosso de cada dia dá-nos hoje</a:t>
            </a:r>
          </a:p>
        </p:txBody>
      </p:sp>
      <p:sp>
        <p:nvSpPr>
          <p:cNvPr id="3" name="Espaço Reservado para Conteúdo 2">
            <a:extLst>
              <a:ext uri="{FF2B5EF4-FFF2-40B4-BE49-F238E27FC236}">
                <a16:creationId xmlns:a16="http://schemas.microsoft.com/office/drawing/2014/main" id="{9BF47437-049B-2046-9EFB-B550C245A2E6}"/>
              </a:ext>
            </a:extLst>
          </p:cNvPr>
          <p:cNvSpPr>
            <a:spLocks noGrp="1"/>
          </p:cNvSpPr>
          <p:nvPr>
            <p:ph sz="quarter" idx="13"/>
          </p:nvPr>
        </p:nvSpPr>
        <p:spPr/>
        <p:txBody>
          <a:bodyPr>
            <a:normAutofit fontScale="92500" lnSpcReduction="20000"/>
          </a:bodyPr>
          <a:lstStyle/>
          <a:p>
            <a:pPr marL="0" indent="0">
              <a:buNone/>
            </a:pPr>
            <a:r>
              <a:rPr lang="pt-BR" dirty="0"/>
              <a:t>O pão nosso de cada dia não é somente o almoço e o jantar, O café e a merenda. É também a ideia e o sentimento, a palavra e ação. Para que reine a saúde com alegria, Em torno de nós, precisamos de nossas refeições, Mas necessitamos também de paz e esperança, De fé e valor moral.</a:t>
            </a:r>
          </a:p>
          <a:p>
            <a:pPr marL="0" indent="0">
              <a:buNone/>
            </a:pPr>
            <a:r>
              <a:rPr lang="pt-BR" dirty="0"/>
              <a:t>Com os nossos modos de agir, operamos sobre os outros. Conversando, distribuímos nossos pensamentos. Nossos atos influenciam Os que nos cercam, Segundo as nossas intenções. Por isso, também os outros nos alimentam com as suas atitudes. </a:t>
            </a:r>
          </a:p>
          <a:p>
            <a:pPr marL="0" indent="0">
              <a:buNone/>
            </a:pPr>
            <a:r>
              <a:rPr lang="pt-BR" dirty="0"/>
              <a:t>Se estimamos as conversações deprimentes, Se buscamos a leitura de natureza inferior, Depressa nos vemos alterados e perturbados, sem disso nos apercebermos.</a:t>
            </a:r>
          </a:p>
        </p:txBody>
      </p:sp>
    </p:spTree>
    <p:extLst>
      <p:ext uri="{BB962C8B-B14F-4D97-AF65-F5344CB8AC3E}">
        <p14:creationId xmlns:p14="http://schemas.microsoft.com/office/powerpoint/2010/main" val="1861067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EA4A7D-FFCA-8D44-9B5B-8689808C3F9C}"/>
              </a:ext>
            </a:extLst>
          </p:cNvPr>
          <p:cNvSpPr>
            <a:spLocks noGrp="1"/>
          </p:cNvSpPr>
          <p:nvPr>
            <p:ph type="title"/>
          </p:nvPr>
        </p:nvSpPr>
        <p:spPr/>
        <p:txBody>
          <a:bodyPr>
            <a:normAutofit/>
          </a:bodyPr>
          <a:lstStyle/>
          <a:p>
            <a:r>
              <a:rPr lang="pt-BR" sz="5400" dirty="0"/>
              <a:t>O pão nosso de cada dia dá-nos hoje</a:t>
            </a:r>
          </a:p>
        </p:txBody>
      </p:sp>
      <p:sp>
        <p:nvSpPr>
          <p:cNvPr id="3" name="Espaço Reservado para Conteúdo 2">
            <a:extLst>
              <a:ext uri="{FF2B5EF4-FFF2-40B4-BE49-F238E27FC236}">
                <a16:creationId xmlns:a16="http://schemas.microsoft.com/office/drawing/2014/main" id="{753A2F35-E1C5-3E4C-9409-00DAD588C602}"/>
              </a:ext>
            </a:extLst>
          </p:cNvPr>
          <p:cNvSpPr>
            <a:spLocks noGrp="1"/>
          </p:cNvSpPr>
          <p:nvPr>
            <p:ph sz="quarter" idx="13"/>
          </p:nvPr>
        </p:nvSpPr>
        <p:spPr/>
        <p:txBody>
          <a:bodyPr>
            <a:normAutofit lnSpcReduction="10000"/>
          </a:bodyPr>
          <a:lstStyle/>
          <a:p>
            <a:pPr marL="0" indent="0">
              <a:buNone/>
            </a:pPr>
            <a:r>
              <a:rPr lang="pt-BR" dirty="0"/>
              <a:t>As nossas companhias falam claramente de nós. Nossas leituras revelam nosso íntimo.</a:t>
            </a:r>
          </a:p>
          <a:p>
            <a:pPr marL="0" indent="0">
              <a:buNone/>
            </a:pPr>
            <a:r>
              <a:rPr lang="pt-BR" dirty="0"/>
              <a:t>Procuremos, desse modo, O pão espiritual que nos garanta a harmonia interior, que conserve o nosso caráter firme sobre os alicerces do bem, Que nos guarde contra A maldade E que nos ajude a ser exemplos de compreensão e fraternidade.</a:t>
            </a:r>
          </a:p>
          <a:p>
            <a:pPr marL="0" indent="0">
              <a:buNone/>
            </a:pPr>
            <a:r>
              <a:rPr lang="pt-BR" dirty="0"/>
              <a:t>Em Jesus temos o pão Que desceu do céu. E, ainda hoje, O mestre continua  alimentando o pensamento da humanidade, por intermédio de um livro — O evangelho divino, em que ele nos ensina, por meio da bondade e do amor, O caminho de nossa felicidade para sempre.</a:t>
            </a:r>
          </a:p>
        </p:txBody>
      </p:sp>
    </p:spTree>
    <p:extLst>
      <p:ext uri="{BB962C8B-B14F-4D97-AF65-F5344CB8AC3E}">
        <p14:creationId xmlns:p14="http://schemas.microsoft.com/office/powerpoint/2010/main" val="148777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9F586F-386C-664D-8552-1566084FE2D9}"/>
              </a:ext>
            </a:extLst>
          </p:cNvPr>
          <p:cNvSpPr>
            <a:spLocks noGrp="1"/>
          </p:cNvSpPr>
          <p:nvPr>
            <p:ph type="title"/>
          </p:nvPr>
        </p:nvSpPr>
        <p:spPr/>
        <p:txBody>
          <a:bodyPr>
            <a:noAutofit/>
          </a:bodyPr>
          <a:lstStyle/>
          <a:p>
            <a:r>
              <a:rPr lang="pt-BR" sz="4000" dirty="0"/>
              <a:t>Perdoa as nossas dívidas, assim como perdoamos aos nossos devedores</a:t>
            </a:r>
          </a:p>
        </p:txBody>
      </p:sp>
      <p:sp>
        <p:nvSpPr>
          <p:cNvPr id="3" name="Espaço Reservado para Conteúdo 2">
            <a:extLst>
              <a:ext uri="{FF2B5EF4-FFF2-40B4-BE49-F238E27FC236}">
                <a16:creationId xmlns:a16="http://schemas.microsoft.com/office/drawing/2014/main" id="{6F05B3DB-E0D5-1F4B-96AA-FC08024E926A}"/>
              </a:ext>
            </a:extLst>
          </p:cNvPr>
          <p:cNvSpPr>
            <a:spLocks noGrp="1"/>
          </p:cNvSpPr>
          <p:nvPr>
            <p:ph sz="quarter" idx="13"/>
          </p:nvPr>
        </p:nvSpPr>
        <p:spPr/>
        <p:txBody>
          <a:bodyPr>
            <a:normAutofit lnSpcReduction="10000"/>
          </a:bodyPr>
          <a:lstStyle/>
          <a:p>
            <a:pPr marL="0" indent="0">
              <a:buNone/>
            </a:pPr>
            <a:r>
              <a:rPr lang="pt-BR" dirty="0"/>
              <a:t>Quando pronunciamos as palavras ” perdoa as nossas dívidas, assim como perdoamos aos nossos devedores”, não apenas estamos à espera do benefício para nosso coração E Para nossa a consciência, mas estamos igualmente assumindo o compromisso de desculpar os que nos ofendem.</a:t>
            </a:r>
          </a:p>
          <a:p>
            <a:pPr marL="0" indent="0">
              <a:buNone/>
            </a:pPr>
            <a:r>
              <a:rPr lang="pt-BR" dirty="0"/>
              <a:t>Todos possuímos a tendência de observar com evasivas os grandes defeitos que existem em nós, Reprovando, entretanto, sem exame, pequeninas faltas alheias. Por isso mesmo Jesus, em nos ensinando a orar, recomendou-nos esquecer qualquer mágoa que alguém nos tenha causado. Se não oferecermos repouso à mente do próximo, Como poderemos aguardar o descanso para os nossos pensamentos?</a:t>
            </a:r>
          </a:p>
        </p:txBody>
      </p:sp>
    </p:spTree>
    <p:extLst>
      <p:ext uri="{BB962C8B-B14F-4D97-AF65-F5344CB8AC3E}">
        <p14:creationId xmlns:p14="http://schemas.microsoft.com/office/powerpoint/2010/main" val="28505732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EADB1D-08F2-FE4D-A52C-3ECA4C01FC47}"/>
              </a:ext>
            </a:extLst>
          </p:cNvPr>
          <p:cNvSpPr>
            <a:spLocks noGrp="1"/>
          </p:cNvSpPr>
          <p:nvPr>
            <p:ph type="title"/>
          </p:nvPr>
        </p:nvSpPr>
        <p:spPr/>
        <p:txBody>
          <a:bodyPr/>
          <a:lstStyle/>
          <a:p>
            <a:r>
              <a:rPr lang="pt-BR" dirty="0"/>
              <a:t>Perdoa as nossas dívidas, assim como perdoamos aos nossos devedores</a:t>
            </a:r>
          </a:p>
        </p:txBody>
      </p:sp>
      <p:sp>
        <p:nvSpPr>
          <p:cNvPr id="3" name="Espaço Reservado para Conteúdo 2">
            <a:extLst>
              <a:ext uri="{FF2B5EF4-FFF2-40B4-BE49-F238E27FC236}">
                <a16:creationId xmlns:a16="http://schemas.microsoft.com/office/drawing/2014/main" id="{B74D547C-B0FD-974C-B882-B4DE1109246B}"/>
              </a:ext>
            </a:extLst>
          </p:cNvPr>
          <p:cNvSpPr>
            <a:spLocks noGrp="1"/>
          </p:cNvSpPr>
          <p:nvPr>
            <p:ph sz="quarter" idx="13"/>
          </p:nvPr>
        </p:nvSpPr>
        <p:spPr/>
        <p:txBody>
          <a:bodyPr>
            <a:normAutofit lnSpcReduction="10000"/>
          </a:bodyPr>
          <a:lstStyle/>
          <a:p>
            <a:pPr marL="0" indent="0">
              <a:buNone/>
            </a:pPr>
            <a:r>
              <a:rPr lang="pt-BR" dirty="0"/>
              <a:t>Será justo conservar todo o pão, em nossa casa,  deixando a fome aniquilar a residência do vizinho? A Paz é também alimento da alma, E, Se desejamos tranquilidade para nós, não nos esqueçamos do entendimento e da harmonia  que devemos ser os demais.</a:t>
            </a:r>
          </a:p>
          <a:p>
            <a:pPr marL="0" indent="0">
              <a:buNone/>
            </a:pPr>
            <a:r>
              <a:rPr lang="pt-BR" dirty="0"/>
              <a:t>Quando pedirmos a tolerância do Pai celeste em nosso favor, lembremo-nos também de ajudar aos outros com a nossa tolerância. Auxiliemos sempre.</a:t>
            </a:r>
          </a:p>
          <a:p>
            <a:pPr marL="0" indent="0">
              <a:buNone/>
            </a:pPr>
            <a:r>
              <a:rPr lang="pt-BR" dirty="0"/>
              <a:t>Se o senhor pode suportar-nos de perdoar-nos, Concedendo-nos constantemente novas e abençoadas oportunidades de retificação, aprendamos, igualmente, a espalhar a compreensão e o amor, Em benefício dos que nos cercam.</a:t>
            </a:r>
          </a:p>
        </p:txBody>
      </p:sp>
    </p:spTree>
    <p:extLst>
      <p:ext uri="{BB962C8B-B14F-4D97-AF65-F5344CB8AC3E}">
        <p14:creationId xmlns:p14="http://schemas.microsoft.com/office/powerpoint/2010/main" val="3754794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9D806-87DC-1F45-976D-01BEB0BD02AC}"/>
              </a:ext>
            </a:extLst>
          </p:cNvPr>
          <p:cNvSpPr>
            <a:spLocks noGrp="1"/>
          </p:cNvSpPr>
          <p:nvPr>
            <p:ph type="title"/>
          </p:nvPr>
        </p:nvSpPr>
        <p:spPr/>
        <p:txBody>
          <a:bodyPr>
            <a:normAutofit/>
          </a:bodyPr>
          <a:lstStyle/>
          <a:p>
            <a:r>
              <a:rPr lang="pt-BR" sz="5400" dirty="0"/>
              <a:t>Não nos deixeis cair em tentação</a:t>
            </a:r>
          </a:p>
        </p:txBody>
      </p:sp>
      <p:sp>
        <p:nvSpPr>
          <p:cNvPr id="3" name="Espaço Reservado para Conteúdo 2">
            <a:extLst>
              <a:ext uri="{FF2B5EF4-FFF2-40B4-BE49-F238E27FC236}">
                <a16:creationId xmlns:a16="http://schemas.microsoft.com/office/drawing/2014/main" id="{377A0462-2274-E741-80DF-DE76B75EE526}"/>
              </a:ext>
            </a:extLst>
          </p:cNvPr>
          <p:cNvSpPr>
            <a:spLocks noGrp="1"/>
          </p:cNvSpPr>
          <p:nvPr>
            <p:ph sz="quarter" idx="13"/>
          </p:nvPr>
        </p:nvSpPr>
        <p:spPr/>
        <p:txBody>
          <a:bodyPr>
            <a:normAutofit lnSpcReduction="10000"/>
          </a:bodyPr>
          <a:lstStyle/>
          <a:p>
            <a:pPr marL="0" indent="0">
              <a:buNone/>
            </a:pPr>
            <a:r>
              <a:rPr lang="pt-BR" dirty="0"/>
              <a:t>A bondade infinita de Deus não permitirá que venhamos a cair sob as tentações, mas, para isso, É necessário que nos esforcemos, Colaborando, de algum modo, com o auxílio incessante do nosso pai. Há Leis organizadas para benefício de todos, Mas, Se não as respeitarmos, Como poderemos contar com a proteção delas em nosso favor?</a:t>
            </a:r>
          </a:p>
          <a:p>
            <a:pPr marL="0" indent="0">
              <a:buNone/>
            </a:pPr>
            <a:r>
              <a:rPr lang="pt-BR" dirty="0"/>
              <a:t>Sabemos que o fogo destrói. Por isso mesmo, no devemos abusar dele. Não podemos rogar o socorro divino para a imprudência que se repete todos os dias. Se um homem estima a preguiça, não atrairá as bênçãos que ajudam aos cultivadores do trabalho.</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124498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BFFF0-CFB9-F545-866E-FBA7B650E889}"/>
              </a:ext>
            </a:extLst>
          </p:cNvPr>
          <p:cNvSpPr>
            <a:spLocks noGrp="1"/>
          </p:cNvSpPr>
          <p:nvPr>
            <p:ph type="title"/>
          </p:nvPr>
        </p:nvSpPr>
        <p:spPr/>
        <p:txBody>
          <a:bodyPr>
            <a:normAutofit/>
          </a:bodyPr>
          <a:lstStyle/>
          <a:p>
            <a:r>
              <a:rPr lang="pt-BR" sz="5400" dirty="0"/>
              <a:t>Não nos deixeis cair em tentação</a:t>
            </a:r>
          </a:p>
        </p:txBody>
      </p:sp>
      <p:sp>
        <p:nvSpPr>
          <p:cNvPr id="3" name="Espaço Reservado para Conteúdo 2">
            <a:extLst>
              <a:ext uri="{FF2B5EF4-FFF2-40B4-BE49-F238E27FC236}">
                <a16:creationId xmlns:a16="http://schemas.microsoft.com/office/drawing/2014/main" id="{CADAD8C9-1991-E64E-8B15-AFC442C107B4}"/>
              </a:ext>
            </a:extLst>
          </p:cNvPr>
          <p:cNvSpPr>
            <a:spLocks noGrp="1"/>
          </p:cNvSpPr>
          <p:nvPr>
            <p:ph sz="quarter" idx="13"/>
          </p:nvPr>
        </p:nvSpPr>
        <p:spPr/>
        <p:txBody>
          <a:bodyPr>
            <a:normAutofit fontScale="92500" lnSpcReduction="20000"/>
          </a:bodyPr>
          <a:lstStyle/>
          <a:p>
            <a:pPr marL="0" indent="0">
              <a:buNone/>
            </a:pPr>
            <a:r>
              <a:rPr lang="pt-BR" dirty="0"/>
              <a:t>Se uma pessoa vive atirando espinhos à face dos outros, Como esperará sorrisos na face alheia? é discutível que a Providência divina nos ajudará constantemente, livrando-nos do mal; entretanto, espera encontrar em nós Os valores da boa vontade. Não ignoramos que o Pai celestial está sempre conosco, mas, muitas vezes, somos nós que nos afastamos do nosso criador.</a:t>
            </a:r>
          </a:p>
          <a:p>
            <a:pPr marL="0" indent="0">
              <a:buNone/>
            </a:pPr>
            <a:r>
              <a:rPr lang="pt-BR" dirty="0"/>
              <a:t>Para que não venhamos a sucumbir sob os golpes das tentações, É indispensável que saibamos procurar o bem, cultivando-o sem cessar. </a:t>
            </a:r>
          </a:p>
          <a:p>
            <a:pPr marL="0" indent="0">
              <a:buNone/>
            </a:pPr>
            <a:r>
              <a:rPr lang="pt-BR" dirty="0"/>
              <a:t>Não há colheita sem plantação.</a:t>
            </a:r>
          </a:p>
          <a:p>
            <a:pPr marL="0" indent="0">
              <a:buNone/>
            </a:pPr>
            <a:r>
              <a:rPr lang="pt-BR" dirty="0"/>
              <a:t>Certamente, devemos esperar que Deus nos conceda o “Muito” de seu amor, mas não olvidemos que é preciso dar “alguma coisa” do nosso esforço.</a:t>
            </a:r>
          </a:p>
        </p:txBody>
      </p:sp>
    </p:spTree>
    <p:extLst>
      <p:ext uri="{BB962C8B-B14F-4D97-AF65-F5344CB8AC3E}">
        <p14:creationId xmlns:p14="http://schemas.microsoft.com/office/powerpoint/2010/main" val="4844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08352-45A0-FD4C-9684-5C9A8101EE14}"/>
              </a:ext>
            </a:extLst>
          </p:cNvPr>
          <p:cNvSpPr>
            <a:spLocks noGrp="1"/>
          </p:cNvSpPr>
          <p:nvPr>
            <p:ph type="title"/>
          </p:nvPr>
        </p:nvSpPr>
        <p:spPr/>
        <p:txBody>
          <a:bodyPr>
            <a:normAutofit/>
          </a:bodyPr>
          <a:lstStyle/>
          <a:p>
            <a:r>
              <a:rPr lang="pt-BR" sz="5400" dirty="0"/>
              <a:t>O texto evangélico</a:t>
            </a:r>
          </a:p>
        </p:txBody>
      </p:sp>
      <p:sp>
        <p:nvSpPr>
          <p:cNvPr id="3" name="Espaço Reservado para Conteúdo 2">
            <a:extLst>
              <a:ext uri="{FF2B5EF4-FFF2-40B4-BE49-F238E27FC236}">
                <a16:creationId xmlns:a16="http://schemas.microsoft.com/office/drawing/2014/main" id="{D7B365A2-DBB8-DD45-8856-722B02697FE3}"/>
              </a:ext>
            </a:extLst>
          </p:cNvPr>
          <p:cNvSpPr>
            <a:spLocks noGrp="1"/>
          </p:cNvSpPr>
          <p:nvPr>
            <p:ph sz="quarter" idx="13"/>
          </p:nvPr>
        </p:nvSpPr>
        <p:spPr/>
        <p:txBody>
          <a:bodyPr>
            <a:normAutofit/>
          </a:bodyPr>
          <a:lstStyle/>
          <a:p>
            <a:pPr marL="0" indent="0">
              <a:buNone/>
            </a:pPr>
            <a:r>
              <a:rPr lang="pt-BR" dirty="0"/>
              <a:t>A oração dominical está inserida no </a:t>
            </a:r>
            <a:r>
              <a:rPr lang="pt-BR" b="1" dirty="0"/>
              <a:t>capítulo 6 de O Evangelho segundo </a:t>
            </a:r>
            <a:r>
              <a:rPr lang="pt-BR" b="1" dirty="0" err="1"/>
              <a:t>mateus</a:t>
            </a:r>
            <a:r>
              <a:rPr lang="pt-BR" dirty="0"/>
              <a:t>, o qual trata, além deste tópico específico, a prática da justiça, como se deve dar esmolas, </a:t>
            </a:r>
            <a:r>
              <a:rPr lang="pt-BR" b="1" dirty="0"/>
              <a:t>como se deve orar</a:t>
            </a:r>
            <a:r>
              <a:rPr lang="pt-BR" dirty="0"/>
              <a:t>, como jejuar, os tesouros do céus, a luz e as trevas, os dois senhores, e a ansiosa solicitude pela vida.</a:t>
            </a:r>
          </a:p>
          <a:p>
            <a:pPr marL="0" indent="0">
              <a:buNone/>
            </a:pPr>
            <a:r>
              <a:rPr lang="pt-BR" dirty="0"/>
              <a:t>Foi feita por jesus logo após o sermão do monte, no monte das oliveiras, a pedido dos discípulos que queriam que o mestre os ensinassem a orar, conforme encontramos em Lucas capítulo 11, versículo de 1 ao 13.</a:t>
            </a:r>
          </a:p>
          <a:p>
            <a:pPr marL="0" indent="0">
              <a:buNone/>
            </a:pPr>
            <a:endParaRPr lang="pt-BR" dirty="0"/>
          </a:p>
        </p:txBody>
      </p:sp>
    </p:spTree>
    <p:extLst>
      <p:ext uri="{BB962C8B-B14F-4D97-AF65-F5344CB8AC3E}">
        <p14:creationId xmlns:p14="http://schemas.microsoft.com/office/powerpoint/2010/main" val="3165702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3DEDA-1497-1C40-8925-0353E604276F}"/>
              </a:ext>
            </a:extLst>
          </p:cNvPr>
          <p:cNvSpPr>
            <a:spLocks noGrp="1"/>
          </p:cNvSpPr>
          <p:nvPr>
            <p:ph type="title"/>
          </p:nvPr>
        </p:nvSpPr>
        <p:spPr/>
        <p:txBody>
          <a:bodyPr>
            <a:normAutofit/>
          </a:bodyPr>
          <a:lstStyle/>
          <a:p>
            <a:r>
              <a:rPr lang="pt-BR" sz="5400" dirty="0"/>
              <a:t>Livra-nos do mal. Assim seja.</a:t>
            </a:r>
          </a:p>
        </p:txBody>
      </p:sp>
      <p:sp>
        <p:nvSpPr>
          <p:cNvPr id="3" name="Espaço Reservado para Conteúdo 2">
            <a:extLst>
              <a:ext uri="{FF2B5EF4-FFF2-40B4-BE49-F238E27FC236}">
                <a16:creationId xmlns:a16="http://schemas.microsoft.com/office/drawing/2014/main" id="{7DAFDE48-4EAC-F541-BD9E-6458A5222235}"/>
              </a:ext>
            </a:extLst>
          </p:cNvPr>
          <p:cNvSpPr>
            <a:spLocks noGrp="1"/>
          </p:cNvSpPr>
          <p:nvPr>
            <p:ph sz="quarter" idx="13"/>
          </p:nvPr>
        </p:nvSpPr>
        <p:spPr/>
        <p:txBody>
          <a:bodyPr>
            <a:normAutofit fontScale="92500" lnSpcReduction="20000"/>
          </a:bodyPr>
          <a:lstStyle/>
          <a:p>
            <a:pPr marL="0" indent="0">
              <a:buNone/>
            </a:pPr>
            <a:r>
              <a:rPr lang="pt-BR" dirty="0"/>
              <a:t>Os senhor livrar-nos-á do mal; entretanto, é preciso que desejemos não errar. Que dizer de um homem que pedisse socorro contra o incêndio lançando gasolina à fogueira? O reino da vida, com todas as suas notas de grandeza, Pertence a Deus. Todo o poder e toda a glória do universo, todos os recursos e todas as possibilidades dá existência são Da Providência divina, Mas, em nosso círculo de ação, a vontade a nossa.</a:t>
            </a:r>
          </a:p>
          <a:p>
            <a:pPr marL="0" indent="0">
              <a:buNone/>
            </a:pPr>
            <a:r>
              <a:rPr lang="pt-BR" dirty="0"/>
              <a:t>Se não ligamos nossos desejos a lei do bem, que procede do céu, representando para nós a vontade paterna de nosso Pai celeste, Não podemos aguardar harmonia E contentamento para nosso coração. Nas sombras do egoísmo, estaremos sozinhos, aflitos, perturbados e desalentados, Porque egoísmo quer dizer felicidade somente para nós, Contra a felicidade dos outros.</a:t>
            </a:r>
          </a:p>
        </p:txBody>
      </p:sp>
    </p:spTree>
    <p:extLst>
      <p:ext uri="{BB962C8B-B14F-4D97-AF65-F5344CB8AC3E}">
        <p14:creationId xmlns:p14="http://schemas.microsoft.com/office/powerpoint/2010/main" val="1192443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5EDB5D-71BA-F94C-AAFC-457F4BB87292}"/>
              </a:ext>
            </a:extLst>
          </p:cNvPr>
          <p:cNvSpPr>
            <a:spLocks noGrp="1"/>
          </p:cNvSpPr>
          <p:nvPr>
            <p:ph type="title"/>
          </p:nvPr>
        </p:nvSpPr>
        <p:spPr/>
        <p:txBody>
          <a:bodyPr>
            <a:normAutofit/>
          </a:bodyPr>
          <a:lstStyle/>
          <a:p>
            <a:r>
              <a:rPr lang="pt-BR" sz="5400" dirty="0"/>
              <a:t>Livra-nos do mal. Assim seja.</a:t>
            </a:r>
          </a:p>
        </p:txBody>
      </p:sp>
      <p:sp>
        <p:nvSpPr>
          <p:cNvPr id="3" name="Espaço Reservado para Conteúdo 2">
            <a:extLst>
              <a:ext uri="{FF2B5EF4-FFF2-40B4-BE49-F238E27FC236}">
                <a16:creationId xmlns:a16="http://schemas.microsoft.com/office/drawing/2014/main" id="{D6B1F17F-85EA-534E-9F56-14DC507D2F72}"/>
              </a:ext>
            </a:extLst>
          </p:cNvPr>
          <p:cNvSpPr>
            <a:spLocks noGrp="1"/>
          </p:cNvSpPr>
          <p:nvPr>
            <p:ph sz="quarter" idx="13"/>
          </p:nvPr>
        </p:nvSpPr>
        <p:spPr/>
        <p:txBody>
          <a:bodyPr>
            <a:normAutofit fontScale="92500" lnSpcReduction="20000"/>
          </a:bodyPr>
          <a:lstStyle/>
          <a:p>
            <a:pPr marL="0" indent="0">
              <a:buNone/>
            </a:pPr>
            <a:r>
              <a:rPr lang="pt-BR" dirty="0"/>
              <a:t>Deus permitiu que a vontade fosse um patrimônio propriamente nosso, A fim de que pudéssemos adquirir a liberdade e a grandeza, O amor e a sabedoria, por nós mesmos, Como filhos de sua infinita bondade. Por isso, se somos escravos das nossas criações que, por vezes, gastamos muito tempo a retificar, continuamos sempre livres para desejar e imaginar.</a:t>
            </a:r>
          </a:p>
          <a:p>
            <a:pPr marL="0" indent="0">
              <a:buNone/>
            </a:pPr>
            <a:r>
              <a:rPr lang="pt-BR" dirty="0"/>
              <a:t>E Sabemos que qualquer serviço ou realização começa em nossos sentimentos e pensamentos. </a:t>
            </a:r>
          </a:p>
          <a:p>
            <a:pPr marL="0" indent="0">
              <a:buNone/>
            </a:pPr>
            <a:r>
              <a:rPr lang="pt-BR" dirty="0"/>
              <a:t>Saibamos, desse modo, conservar a nossa vontade à luz da consciência reta, Porque, rogando a Deus que nos liberte do mal, É preciso, por nossa </a:t>
            </a:r>
            <a:r>
              <a:rPr lang="pt-BR"/>
              <a:t>vez, procurar o caminho do bem.</a:t>
            </a:r>
            <a:endParaRPr lang="pt-BR" dirty="0"/>
          </a:p>
        </p:txBody>
      </p:sp>
    </p:spTree>
    <p:extLst>
      <p:ext uri="{BB962C8B-B14F-4D97-AF65-F5344CB8AC3E}">
        <p14:creationId xmlns:p14="http://schemas.microsoft.com/office/powerpoint/2010/main" val="83833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53BEA6-BE2A-8742-96CC-A1A2E8419C83}"/>
              </a:ext>
            </a:extLst>
          </p:cNvPr>
          <p:cNvSpPr>
            <a:spLocks noGrp="1"/>
          </p:cNvSpPr>
          <p:nvPr>
            <p:ph type="title"/>
          </p:nvPr>
        </p:nvSpPr>
        <p:spPr/>
        <p:txBody>
          <a:bodyPr>
            <a:normAutofit/>
          </a:bodyPr>
          <a:lstStyle/>
          <a:p>
            <a:r>
              <a:rPr lang="pt-BR" sz="5400" dirty="0"/>
              <a:t>Como se deve orar</a:t>
            </a:r>
          </a:p>
        </p:txBody>
      </p:sp>
      <p:sp>
        <p:nvSpPr>
          <p:cNvPr id="3" name="Espaço Reservado para Conteúdo 2">
            <a:extLst>
              <a:ext uri="{FF2B5EF4-FFF2-40B4-BE49-F238E27FC236}">
                <a16:creationId xmlns:a16="http://schemas.microsoft.com/office/drawing/2014/main" id="{0B63CF26-26D6-2140-8A4D-05EFBEBA2E4D}"/>
              </a:ext>
            </a:extLst>
          </p:cNvPr>
          <p:cNvSpPr>
            <a:spLocks noGrp="1"/>
          </p:cNvSpPr>
          <p:nvPr>
            <p:ph sz="quarter" idx="13"/>
          </p:nvPr>
        </p:nvSpPr>
        <p:spPr/>
        <p:txBody>
          <a:bodyPr>
            <a:normAutofit lnSpcReduction="10000"/>
          </a:bodyPr>
          <a:lstStyle/>
          <a:p>
            <a:pPr marL="0" indent="0">
              <a:buNone/>
            </a:pPr>
            <a:r>
              <a:rPr lang="pt-BR" dirty="0"/>
              <a:t>“E, quando orardes, não sereis como os hipócritas que gostam de orar pondo-se de pé nas sinagogas e nas esquinas das ruas largas, para se mostrarem aos homens. Amém vos digo que estão recebendo sua recompensa. Tu, porém, quando orares, entra no teu quarto interno e, tendo fechado a porta, ora ao teu pai em segredo e teu pai, que vê no segrego, te recompensará. Orando, porém, não useis de vãs repetições como os gentios, pois pensam que com o palavreado excessivo serão atendidos. Assim, pois, não vos assemelheis a eles, pois vosso pai sabes do que tendes necessidades , antes de pedirdes a ele.”</a:t>
            </a:r>
          </a:p>
          <a:p>
            <a:pPr marL="0" indent="0">
              <a:buNone/>
            </a:pPr>
            <a:r>
              <a:rPr lang="pt-BR" dirty="0"/>
              <a:t>(Mateus, cap. 6 vers. 5 a 8)</a:t>
            </a:r>
          </a:p>
        </p:txBody>
      </p:sp>
    </p:spTree>
    <p:extLst>
      <p:ext uri="{BB962C8B-B14F-4D97-AF65-F5344CB8AC3E}">
        <p14:creationId xmlns:p14="http://schemas.microsoft.com/office/powerpoint/2010/main" val="2690356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CB1E0-D13B-6843-9F03-BBF2204CC8E8}"/>
              </a:ext>
            </a:extLst>
          </p:cNvPr>
          <p:cNvSpPr>
            <a:spLocks noGrp="1"/>
          </p:cNvSpPr>
          <p:nvPr>
            <p:ph type="title"/>
          </p:nvPr>
        </p:nvSpPr>
        <p:spPr/>
        <p:txBody>
          <a:bodyPr>
            <a:normAutofit/>
          </a:bodyPr>
          <a:lstStyle/>
          <a:p>
            <a:r>
              <a:rPr lang="pt-BR" sz="5400" dirty="0"/>
              <a:t>Como se deve orar</a:t>
            </a:r>
          </a:p>
        </p:txBody>
      </p:sp>
      <p:sp>
        <p:nvSpPr>
          <p:cNvPr id="3" name="Espaço Reservado para Conteúdo 2">
            <a:extLst>
              <a:ext uri="{FF2B5EF4-FFF2-40B4-BE49-F238E27FC236}">
                <a16:creationId xmlns:a16="http://schemas.microsoft.com/office/drawing/2014/main" id="{7910ECEF-63BA-5D4F-9641-E9AAB214D4B2}"/>
              </a:ext>
            </a:extLst>
          </p:cNvPr>
          <p:cNvSpPr>
            <a:spLocks noGrp="1"/>
          </p:cNvSpPr>
          <p:nvPr>
            <p:ph sz="quarter" idx="13"/>
          </p:nvPr>
        </p:nvSpPr>
        <p:spPr/>
        <p:txBody>
          <a:bodyPr>
            <a:normAutofit lnSpcReduction="10000"/>
          </a:bodyPr>
          <a:lstStyle/>
          <a:p>
            <a:pPr marL="0" indent="0">
              <a:buNone/>
            </a:pPr>
            <a:r>
              <a:rPr lang="pt-BR" dirty="0"/>
              <a:t>A prece É uma demonstração de humildade da criatura para com o criador; não pode, por conseguinte, servir de estímulo ao orgulho dos homens. Recomendando-nos que oremos secretamente dentro de nosso quarto, Jesus quer que o sagrado ato da prece seja realizado na maior simplicidade possível e Na mais perfeita humildade e harmonia. A prece  não vale pelas palavras Com que é formulada, e sim pelo sentimento que a inspira. Não são os lábios que devem orar, Mas o próprio coração. </a:t>
            </a:r>
          </a:p>
          <a:p>
            <a:pPr marL="0" indent="0">
              <a:buNone/>
            </a:pPr>
            <a:r>
              <a:rPr lang="pt-BR" dirty="0"/>
              <a:t>A prece é um dever e uma necessidade. Como dever, é um ato de adoração e de agradecimento ao pai, Do qual recebemos a vida.</a:t>
            </a:r>
          </a:p>
        </p:txBody>
      </p:sp>
    </p:spTree>
    <p:extLst>
      <p:ext uri="{BB962C8B-B14F-4D97-AF65-F5344CB8AC3E}">
        <p14:creationId xmlns:p14="http://schemas.microsoft.com/office/powerpoint/2010/main" val="1513606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59F831-DDFD-F04C-BB24-2C8A6FDCA148}"/>
              </a:ext>
            </a:extLst>
          </p:cNvPr>
          <p:cNvSpPr>
            <a:spLocks noGrp="1"/>
          </p:cNvSpPr>
          <p:nvPr>
            <p:ph type="title"/>
          </p:nvPr>
        </p:nvSpPr>
        <p:spPr/>
        <p:txBody>
          <a:bodyPr>
            <a:normAutofit/>
          </a:bodyPr>
          <a:lstStyle/>
          <a:p>
            <a:r>
              <a:rPr lang="pt-BR" sz="5400" dirty="0"/>
              <a:t>Como se deve orar</a:t>
            </a:r>
          </a:p>
        </p:txBody>
      </p:sp>
      <p:sp>
        <p:nvSpPr>
          <p:cNvPr id="3" name="Espaço Reservado para Conteúdo 2">
            <a:extLst>
              <a:ext uri="{FF2B5EF4-FFF2-40B4-BE49-F238E27FC236}">
                <a16:creationId xmlns:a16="http://schemas.microsoft.com/office/drawing/2014/main" id="{C694DBF5-B7AD-BA40-AF05-9B0BE8D1751A}"/>
              </a:ext>
            </a:extLst>
          </p:cNvPr>
          <p:cNvSpPr>
            <a:spLocks noGrp="1"/>
          </p:cNvSpPr>
          <p:nvPr>
            <p:ph sz="quarter" idx="13"/>
          </p:nvPr>
        </p:nvSpPr>
        <p:spPr/>
        <p:txBody>
          <a:bodyPr/>
          <a:lstStyle/>
          <a:p>
            <a:pPr marL="0" indent="0">
              <a:buNone/>
            </a:pPr>
            <a:r>
              <a:rPr lang="pt-BR" dirty="0"/>
              <a:t>É uma necessidade, porque é por meio da prece que movimentamos as forças magnéticas que nos protegerão Contra as investidas maléficas do invisível; e com ela melhoramos  nossa vida, adquirindo forças para suportarmos com resignação e coragem As provas de as expiações. E Para corrigirmos nossas imperfeições e livrarmo-nos dos vícios, é ainda a prece um auxiliar poderoso,  porque fortifica nossa vontade.</a:t>
            </a:r>
          </a:p>
          <a:p>
            <a:pPr marL="0" indent="0">
              <a:buNone/>
            </a:pPr>
            <a:r>
              <a:rPr lang="pt-BR" dirty="0"/>
              <a:t>(O evangelho dos humildes, Eliseu </a:t>
            </a:r>
            <a:r>
              <a:rPr lang="pt-BR" dirty="0" err="1"/>
              <a:t>Rigonatti</a:t>
            </a:r>
            <a:r>
              <a:rPr lang="pt-BR" dirty="0"/>
              <a:t>, cap. Vi) </a:t>
            </a:r>
          </a:p>
        </p:txBody>
      </p:sp>
    </p:spTree>
    <p:extLst>
      <p:ext uri="{BB962C8B-B14F-4D97-AF65-F5344CB8AC3E}">
        <p14:creationId xmlns:p14="http://schemas.microsoft.com/office/powerpoint/2010/main" val="88633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2801C9-32B0-184C-9242-69288DA56C3C}"/>
              </a:ext>
            </a:extLst>
          </p:cNvPr>
          <p:cNvSpPr>
            <a:spLocks noGrp="1"/>
          </p:cNvSpPr>
          <p:nvPr>
            <p:ph type="title"/>
          </p:nvPr>
        </p:nvSpPr>
        <p:spPr/>
        <p:txBody>
          <a:bodyPr>
            <a:normAutofit/>
          </a:bodyPr>
          <a:lstStyle/>
          <a:p>
            <a:r>
              <a:rPr lang="pt-BR" sz="5400" dirty="0"/>
              <a:t>Como conversar com deus</a:t>
            </a:r>
          </a:p>
        </p:txBody>
      </p:sp>
      <p:sp>
        <p:nvSpPr>
          <p:cNvPr id="3" name="Espaço Reservado para Conteúdo 2">
            <a:extLst>
              <a:ext uri="{FF2B5EF4-FFF2-40B4-BE49-F238E27FC236}">
                <a16:creationId xmlns:a16="http://schemas.microsoft.com/office/drawing/2014/main" id="{7711D8CD-67F9-A048-8D87-0EBFE932E1DF}"/>
              </a:ext>
            </a:extLst>
          </p:cNvPr>
          <p:cNvSpPr>
            <a:spLocks noGrp="1"/>
          </p:cNvSpPr>
          <p:nvPr>
            <p:ph sz="quarter" idx="13"/>
          </p:nvPr>
        </p:nvSpPr>
        <p:spPr/>
        <p:txBody>
          <a:bodyPr>
            <a:normAutofit fontScale="47500" lnSpcReduction="20000"/>
          </a:bodyPr>
          <a:lstStyle/>
          <a:p>
            <a:pPr marL="0" indent="0">
              <a:buNone/>
            </a:pPr>
            <a:r>
              <a:rPr lang="pt-BR" sz="3600" dirty="0"/>
              <a:t>Se eu quiser falar com deus</a:t>
            </a:r>
          </a:p>
          <a:p>
            <a:pPr marL="0" indent="0">
              <a:lnSpc>
                <a:spcPct val="100000"/>
              </a:lnSpc>
              <a:buNone/>
            </a:pPr>
            <a:r>
              <a:rPr lang="pt-BR" sz="3600" dirty="0"/>
              <a:t>(Gilberto Gil)</a:t>
            </a:r>
          </a:p>
          <a:p>
            <a:pPr marL="0" indent="0">
              <a:buNone/>
            </a:pPr>
            <a:endParaRPr lang="pt-BR" sz="3600" baseline="-25000" dirty="0"/>
          </a:p>
          <a:p>
            <a:pPr marL="0" indent="0">
              <a:buNone/>
            </a:pPr>
            <a:r>
              <a:rPr lang="pt-BR" sz="3600" dirty="0"/>
              <a:t>Se eu quiser falar com deus</a:t>
            </a:r>
          </a:p>
          <a:p>
            <a:pPr marL="0" indent="0">
              <a:buNone/>
            </a:pPr>
            <a:r>
              <a:rPr lang="pt-BR" sz="3600" dirty="0"/>
              <a:t>Tenho que ficar a sós</a:t>
            </a:r>
          </a:p>
          <a:p>
            <a:pPr marL="0" indent="0">
              <a:buNone/>
            </a:pPr>
            <a:r>
              <a:rPr lang="pt-BR" sz="3600" dirty="0"/>
              <a:t>Tenho que apagar a luz</a:t>
            </a:r>
          </a:p>
          <a:p>
            <a:pPr marL="0" indent="0">
              <a:buNone/>
            </a:pPr>
            <a:r>
              <a:rPr lang="pt-BR" sz="3600" dirty="0"/>
              <a:t>Tenho que calar a voz</a:t>
            </a:r>
          </a:p>
          <a:p>
            <a:pPr marL="0" indent="0">
              <a:buNone/>
            </a:pPr>
            <a:r>
              <a:rPr lang="pt-BR" sz="3600" dirty="0"/>
              <a:t>Tenho que encontrar a paz</a:t>
            </a:r>
          </a:p>
          <a:p>
            <a:pPr marL="0" indent="0">
              <a:buNone/>
            </a:pPr>
            <a:r>
              <a:rPr lang="pt-BR" sz="3600" dirty="0"/>
              <a:t>Tenho que folgar os nós</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166233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9C01A6-0B50-4F4F-BE17-525E3083F48A}"/>
              </a:ext>
            </a:extLst>
          </p:cNvPr>
          <p:cNvSpPr>
            <a:spLocks noGrp="1"/>
          </p:cNvSpPr>
          <p:nvPr>
            <p:ph type="title"/>
          </p:nvPr>
        </p:nvSpPr>
        <p:spPr/>
        <p:txBody>
          <a:bodyPr>
            <a:normAutofit/>
          </a:bodyPr>
          <a:lstStyle/>
          <a:p>
            <a:r>
              <a:rPr lang="pt-BR" sz="5400" dirty="0"/>
              <a:t>Como conversar com deus</a:t>
            </a:r>
          </a:p>
        </p:txBody>
      </p:sp>
      <p:sp>
        <p:nvSpPr>
          <p:cNvPr id="3" name="Espaço Reservado para Conteúdo 2">
            <a:extLst>
              <a:ext uri="{FF2B5EF4-FFF2-40B4-BE49-F238E27FC236}">
                <a16:creationId xmlns:a16="http://schemas.microsoft.com/office/drawing/2014/main" id="{4EE3B395-FDF5-EF4A-88B9-134A14C81319}"/>
              </a:ext>
            </a:extLst>
          </p:cNvPr>
          <p:cNvSpPr>
            <a:spLocks noGrp="1"/>
          </p:cNvSpPr>
          <p:nvPr>
            <p:ph sz="quarter" idx="13"/>
          </p:nvPr>
        </p:nvSpPr>
        <p:spPr/>
        <p:txBody>
          <a:bodyPr/>
          <a:lstStyle/>
          <a:p>
            <a:pPr marL="0" indent="0">
              <a:buNone/>
            </a:pPr>
            <a:r>
              <a:rPr lang="pt-BR" dirty="0"/>
              <a:t>Dos sapatos, da gravata</a:t>
            </a:r>
          </a:p>
          <a:p>
            <a:pPr marL="0" indent="0">
              <a:buNone/>
            </a:pPr>
            <a:r>
              <a:rPr lang="pt-BR" dirty="0"/>
              <a:t>Dos desejos, dos receios</a:t>
            </a:r>
          </a:p>
          <a:p>
            <a:pPr marL="0" indent="0">
              <a:buNone/>
            </a:pPr>
            <a:r>
              <a:rPr lang="pt-BR" dirty="0"/>
              <a:t>Tenho que esquecer a data</a:t>
            </a:r>
          </a:p>
          <a:p>
            <a:pPr marL="0" indent="0">
              <a:buNone/>
            </a:pPr>
            <a:r>
              <a:rPr lang="pt-BR" dirty="0"/>
              <a:t>Tenho que perder a conta</a:t>
            </a:r>
          </a:p>
          <a:p>
            <a:pPr marL="0" indent="0">
              <a:buNone/>
            </a:pPr>
            <a:r>
              <a:rPr lang="pt-BR" dirty="0"/>
              <a:t>Tenho que ter mãos vazias</a:t>
            </a:r>
          </a:p>
          <a:p>
            <a:pPr marL="0" indent="0">
              <a:buNone/>
            </a:pPr>
            <a:r>
              <a:rPr lang="pt-BR" dirty="0"/>
              <a:t>Ter a alma e o corpo nus.</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35966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E9F062-33B1-A244-B831-87A3C129EAD2}"/>
              </a:ext>
            </a:extLst>
          </p:cNvPr>
          <p:cNvSpPr>
            <a:spLocks noGrp="1"/>
          </p:cNvSpPr>
          <p:nvPr>
            <p:ph type="title"/>
          </p:nvPr>
        </p:nvSpPr>
        <p:spPr/>
        <p:txBody>
          <a:bodyPr>
            <a:normAutofit/>
          </a:bodyPr>
          <a:lstStyle/>
          <a:p>
            <a:r>
              <a:rPr lang="pt-BR" sz="5400" dirty="0"/>
              <a:t>Como conversar com deus</a:t>
            </a:r>
          </a:p>
        </p:txBody>
      </p:sp>
      <p:sp>
        <p:nvSpPr>
          <p:cNvPr id="3" name="Espaço Reservado para Conteúdo 2">
            <a:extLst>
              <a:ext uri="{FF2B5EF4-FFF2-40B4-BE49-F238E27FC236}">
                <a16:creationId xmlns:a16="http://schemas.microsoft.com/office/drawing/2014/main" id="{9D8DF834-DE67-4B42-93B0-1C71D4D8AEC5}"/>
              </a:ext>
            </a:extLst>
          </p:cNvPr>
          <p:cNvSpPr>
            <a:spLocks noGrp="1"/>
          </p:cNvSpPr>
          <p:nvPr>
            <p:ph sz="quarter" idx="13"/>
          </p:nvPr>
        </p:nvSpPr>
        <p:spPr/>
        <p:txBody>
          <a:bodyPr>
            <a:normAutofit lnSpcReduction="10000"/>
          </a:bodyPr>
          <a:lstStyle/>
          <a:p>
            <a:pPr marL="0" indent="0">
              <a:buNone/>
            </a:pPr>
            <a:r>
              <a:rPr lang="pt-BR" dirty="0"/>
              <a:t>“Os espíritos hão dito sempre: a forma nada vale, o pensamento é tudo. Ore, pois, cada um segundo suas convicções e da maneira que mais o toque. Um bom pensamento vale mais do que grande número de palavras as quais nada tenha o coração.”</a:t>
            </a:r>
          </a:p>
          <a:p>
            <a:pPr marL="0" indent="0">
              <a:buNone/>
            </a:pPr>
            <a:r>
              <a:rPr lang="pt-BR" dirty="0"/>
              <a:t>“o objetivo da prece consiste em elevar nossa alma a deus; a diversidade das fórmulas nenhuma diferença deve criar entre os que nele creem, nem, ainda menos, entre os adeptos do espiritismo, porquanto deus as aceita todas quando sinceras.”</a:t>
            </a:r>
          </a:p>
          <a:p>
            <a:pPr marL="0" indent="0">
              <a:buNone/>
            </a:pPr>
            <a:r>
              <a:rPr lang="pt-BR" dirty="0"/>
              <a:t>(O EVANGELHO SEGUNDO O ESPIRITISMO, CAP. 28 item 1 do preâmbulo)</a:t>
            </a:r>
          </a:p>
        </p:txBody>
      </p:sp>
    </p:spTree>
    <p:extLst>
      <p:ext uri="{BB962C8B-B14F-4D97-AF65-F5344CB8AC3E}">
        <p14:creationId xmlns:p14="http://schemas.microsoft.com/office/powerpoint/2010/main" val="940522069"/>
      </p:ext>
    </p:extLst>
  </p:cSld>
  <p:clrMapOvr>
    <a:masterClrMapping/>
  </p:clrMapOvr>
</p:sld>
</file>

<file path=ppt/theme/theme1.xml><?xml version="1.0" encoding="utf-8"?>
<a:theme xmlns:a="http://schemas.openxmlformats.org/drawingml/2006/main" name="Gotícul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Gotícula</Template>
  <TotalTime>8104</TotalTime>
  <Words>3194</Words>
  <Application>Microsoft Office PowerPoint</Application>
  <PresentationFormat>Widescreen</PresentationFormat>
  <Paragraphs>127</Paragraphs>
  <Slides>31</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31</vt:i4>
      </vt:variant>
    </vt:vector>
  </HeadingPairs>
  <TitlesOfParts>
    <vt:vector size="34" baseType="lpstr">
      <vt:lpstr>Arial</vt:lpstr>
      <vt:lpstr>Tw Cen MT</vt:lpstr>
      <vt:lpstr>Gotícula</vt:lpstr>
      <vt:lpstr>Prece dominical – a oração do pai nosso</vt:lpstr>
      <vt:lpstr>O conceito</vt:lpstr>
      <vt:lpstr>O texto evangélico</vt:lpstr>
      <vt:lpstr>Como se deve orar</vt:lpstr>
      <vt:lpstr>Como se deve orar</vt:lpstr>
      <vt:lpstr>Como se deve orar</vt:lpstr>
      <vt:lpstr>Como conversar com deus</vt:lpstr>
      <vt:lpstr>Como conversar com deus</vt:lpstr>
      <vt:lpstr>Como conversar com deus</vt:lpstr>
      <vt:lpstr>A ORAÇÃO DOMINICAL</vt:lpstr>
      <vt:lpstr>A oração dominical</vt:lpstr>
      <vt:lpstr>Pai-nosso (emmanuel)</vt:lpstr>
      <vt:lpstr>Pai-nosso (emmanuel)</vt:lpstr>
      <vt:lpstr>Pai-nosso (emmanuel)</vt:lpstr>
      <vt:lpstr>Pai-nosso (emmanuel)</vt:lpstr>
      <vt:lpstr>Pai nosso por meimei</vt:lpstr>
      <vt:lpstr>Apresentação do PowerPoint</vt:lpstr>
      <vt:lpstr>Santificado seja o teu nome</vt:lpstr>
      <vt:lpstr>Santificado seja o teu nome</vt:lpstr>
      <vt:lpstr>Venha a nós o teu reino</vt:lpstr>
      <vt:lpstr>Venha a nós O teu reino</vt:lpstr>
      <vt:lpstr>Seja feita a tua vontade, assim na terra como no céu</vt:lpstr>
      <vt:lpstr>Seja feita a tua vontade, assim na terra como no céu</vt:lpstr>
      <vt:lpstr>O pão nosso de cada dia dá-nos hoje</vt:lpstr>
      <vt:lpstr>O pão nosso de cada dia dá-nos hoje</vt:lpstr>
      <vt:lpstr>Perdoa as nossas dívidas, assim como perdoamos aos nossos devedores</vt:lpstr>
      <vt:lpstr>Perdoa as nossas dívidas, assim como perdoamos aos nossos devedores</vt:lpstr>
      <vt:lpstr>Não nos deixeis cair em tentação</vt:lpstr>
      <vt:lpstr>Não nos deixeis cair em tentação</vt:lpstr>
      <vt:lpstr>Livra-nos do mal. Assim seja.</vt:lpstr>
      <vt:lpstr>Livra-nos do mal. Assim seja.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 dominical – a oração do pai nosso</dc:title>
  <dc:creator>Microsoft Office User</dc:creator>
  <cp:lastModifiedBy>Marcelo</cp:lastModifiedBy>
  <cp:revision>38</cp:revision>
  <dcterms:created xsi:type="dcterms:W3CDTF">2021-01-21T19:29:30Z</dcterms:created>
  <dcterms:modified xsi:type="dcterms:W3CDTF">2023-07-24T20:11:44Z</dcterms:modified>
</cp:coreProperties>
</file>